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256" r:id="rId2"/>
    <p:sldId id="304" r:id="rId3"/>
    <p:sldId id="257" r:id="rId4"/>
    <p:sldId id="258" r:id="rId5"/>
    <p:sldId id="340" r:id="rId6"/>
    <p:sldId id="259" r:id="rId7"/>
    <p:sldId id="260" r:id="rId8"/>
    <p:sldId id="376" r:id="rId9"/>
    <p:sldId id="345" r:id="rId10"/>
    <p:sldId id="346" r:id="rId11"/>
    <p:sldId id="261" r:id="rId12"/>
    <p:sldId id="342" r:id="rId13"/>
    <p:sldId id="355" r:id="rId14"/>
    <p:sldId id="354" r:id="rId15"/>
    <p:sldId id="351" r:id="rId16"/>
    <p:sldId id="352" r:id="rId17"/>
    <p:sldId id="356" r:id="rId18"/>
    <p:sldId id="357" r:id="rId19"/>
    <p:sldId id="262" r:id="rId20"/>
    <p:sldId id="263" r:id="rId21"/>
    <p:sldId id="269" r:id="rId22"/>
    <p:sldId id="273" r:id="rId23"/>
    <p:sldId id="377" r:id="rId24"/>
    <p:sldId id="275" r:id="rId25"/>
    <p:sldId id="276" r:id="rId26"/>
    <p:sldId id="277" r:id="rId27"/>
    <p:sldId id="278" r:id="rId28"/>
    <p:sldId id="281" r:id="rId29"/>
    <p:sldId id="374" r:id="rId30"/>
    <p:sldId id="375" r:id="rId31"/>
    <p:sldId id="358" r:id="rId32"/>
    <p:sldId id="359" r:id="rId33"/>
    <p:sldId id="284" r:id="rId34"/>
    <p:sldId id="285" r:id="rId35"/>
    <p:sldId id="286" r:id="rId36"/>
    <p:sldId id="287" r:id="rId37"/>
    <p:sldId id="295" r:id="rId38"/>
    <p:sldId id="296" r:id="rId39"/>
    <p:sldId id="297" r:id="rId40"/>
    <p:sldId id="288" r:id="rId41"/>
    <p:sldId id="290" r:id="rId42"/>
    <p:sldId id="289" r:id="rId43"/>
    <p:sldId id="292" r:id="rId44"/>
    <p:sldId id="307" r:id="rId45"/>
    <p:sldId id="291" r:id="rId46"/>
    <p:sldId id="293" r:id="rId47"/>
    <p:sldId id="294" r:id="rId48"/>
    <p:sldId id="298" r:id="rId49"/>
    <p:sldId id="299" r:id="rId50"/>
    <p:sldId id="300" r:id="rId51"/>
    <p:sldId id="360" r:id="rId52"/>
    <p:sldId id="361" r:id="rId53"/>
    <p:sldId id="301" r:id="rId54"/>
    <p:sldId id="302" r:id="rId55"/>
    <p:sldId id="303" r:id="rId56"/>
    <p:sldId id="308" r:id="rId57"/>
    <p:sldId id="362" r:id="rId58"/>
    <p:sldId id="363" r:id="rId59"/>
    <p:sldId id="378" r:id="rId60"/>
    <p:sldId id="309" r:id="rId61"/>
    <p:sldId id="364" r:id="rId62"/>
    <p:sldId id="366" r:id="rId63"/>
    <p:sldId id="367" r:id="rId64"/>
    <p:sldId id="379" r:id="rId65"/>
    <p:sldId id="368" r:id="rId66"/>
    <p:sldId id="369" r:id="rId67"/>
    <p:sldId id="370" r:id="rId68"/>
    <p:sldId id="371" r:id="rId69"/>
    <p:sldId id="372" r:id="rId70"/>
    <p:sldId id="383" r:id="rId71"/>
    <p:sldId id="380" r:id="rId72"/>
    <p:sldId id="382" r:id="rId73"/>
    <p:sldId id="381" r:id="rId74"/>
    <p:sldId id="328" r:id="rId75"/>
    <p:sldId id="329" r:id="rId76"/>
    <p:sldId id="330" r:id="rId77"/>
    <p:sldId id="332" r:id="rId78"/>
    <p:sldId id="331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65" r:id="rId87"/>
    <p:sldId id="314" r:id="rId88"/>
    <p:sldId id="315" r:id="rId89"/>
    <p:sldId id="316" r:id="rId90"/>
    <p:sldId id="317" r:id="rId91"/>
    <p:sldId id="321" r:id="rId92"/>
    <p:sldId id="322" r:id="rId93"/>
    <p:sldId id="323" r:id="rId94"/>
    <p:sldId id="324" r:id="rId95"/>
    <p:sldId id="325" r:id="rId96"/>
    <p:sldId id="326" r:id="rId97"/>
    <p:sldId id="327" r:id="rId98"/>
    <p:sldId id="311" r:id="rId99"/>
    <p:sldId id="373" r:id="rId100"/>
    <p:sldId id="310" r:id="rId101"/>
    <p:sldId id="341" r:id="rId10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E9EDF4"/>
    <a:srgbClr val="E9F7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50" d="100"/>
          <a:sy n="50" d="100"/>
        </p:scale>
        <p:origin x="-127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4077B-D376-42B8-B3BC-0D185A429091}" type="datetimeFigureOut">
              <a:rPr lang="es-AR" smtClean="0"/>
              <a:t>21/12/2022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660B2-DEC3-4A4D-9689-BA9323449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374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660B2-DEC3-4A4D-9689-BA932344933D}" type="slidenum">
              <a:rPr lang="es-AR" smtClean="0"/>
              <a:t>97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042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E042-24D8-4F38-B118-FD19545E1A16}" type="datetimeFigureOut">
              <a:rPr lang="es-AR" smtClean="0"/>
              <a:t>21/12/2022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15F4-BB94-4E71-8B24-F7104B5663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737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E042-24D8-4F38-B118-FD19545E1A16}" type="datetimeFigureOut">
              <a:rPr lang="es-AR" smtClean="0"/>
              <a:t>21/12/2022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15F4-BB94-4E71-8B24-F7104B5663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371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E042-24D8-4F38-B118-FD19545E1A16}" type="datetimeFigureOut">
              <a:rPr lang="es-AR" smtClean="0"/>
              <a:t>21/12/2022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15F4-BB94-4E71-8B24-F7104B5663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854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E042-24D8-4F38-B118-FD19545E1A16}" type="datetimeFigureOut">
              <a:rPr lang="es-AR" smtClean="0"/>
              <a:t>21/12/2022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15F4-BB94-4E71-8B24-F7104B5663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161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E042-24D8-4F38-B118-FD19545E1A16}" type="datetimeFigureOut">
              <a:rPr lang="es-AR" smtClean="0"/>
              <a:t>21/12/2022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15F4-BB94-4E71-8B24-F7104B5663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350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E042-24D8-4F38-B118-FD19545E1A16}" type="datetimeFigureOut">
              <a:rPr lang="es-AR" smtClean="0"/>
              <a:t>21/12/2022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15F4-BB94-4E71-8B24-F7104B5663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375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E042-24D8-4F38-B118-FD19545E1A16}" type="datetimeFigureOut">
              <a:rPr lang="es-AR" smtClean="0"/>
              <a:t>21/12/2022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15F4-BB94-4E71-8B24-F7104B5663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826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E042-24D8-4F38-B118-FD19545E1A16}" type="datetimeFigureOut">
              <a:rPr lang="es-AR" smtClean="0"/>
              <a:t>21/12/2022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15F4-BB94-4E71-8B24-F7104B5663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202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E042-24D8-4F38-B118-FD19545E1A16}" type="datetimeFigureOut">
              <a:rPr lang="es-AR" smtClean="0"/>
              <a:t>21/12/2022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15F4-BB94-4E71-8B24-F7104B5663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987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E042-24D8-4F38-B118-FD19545E1A16}" type="datetimeFigureOut">
              <a:rPr lang="es-AR" smtClean="0"/>
              <a:t>21/12/2022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15F4-BB94-4E71-8B24-F7104B5663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715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E042-24D8-4F38-B118-FD19545E1A16}" type="datetimeFigureOut">
              <a:rPr lang="es-AR" smtClean="0"/>
              <a:t>21/12/2022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15F4-BB94-4E71-8B24-F7104B5663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198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E042-24D8-4F38-B118-FD19545E1A16}" type="datetimeFigureOut">
              <a:rPr lang="es-AR" smtClean="0"/>
              <a:t>21/12/2022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115F4-BB94-4E71-8B24-F7104B56631B}" type="slidenum">
              <a:rPr lang="es-AR" smtClean="0"/>
              <a:t>‹Nº›</a:t>
            </a:fld>
            <a:endParaRPr lang="es-AR"/>
          </a:p>
        </p:txBody>
      </p:sp>
      <p:cxnSp>
        <p:nvCxnSpPr>
          <p:cNvPr id="7" name="6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31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hyperlink" Target="mailto:pmislej@gmail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5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5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5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5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Sistemas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ranking con aplicaciones a deportes.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Pablo </a:t>
            </a:r>
            <a:r>
              <a:rPr lang="es-MX" dirty="0" err="1" smtClean="0"/>
              <a:t>Mislej</a:t>
            </a:r>
            <a:endParaRPr lang="es-MX" dirty="0" smtClean="0"/>
          </a:p>
          <a:p>
            <a:endParaRPr lang="es-MX" dirty="0"/>
          </a:p>
          <a:p>
            <a:r>
              <a:rPr lang="es-MX" dirty="0" smtClean="0"/>
              <a:t>Directora: Mariela </a:t>
            </a:r>
            <a:r>
              <a:rPr lang="es-MX" dirty="0" err="1" smtClean="0"/>
              <a:t>Sued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925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El enfoque de las ciencias</a:t>
            </a:r>
            <a:endParaRPr lang="es-AR" sz="6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 smtClean="0"/>
              <a:t>Matemática y Computación ligadas a la formulación de sistemas de ranking:</a:t>
            </a:r>
            <a:endParaRPr lang="es-AR" sz="4000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750" y="3068960"/>
            <a:ext cx="3888234" cy="15841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bg1"/>
                </a:solidFill>
              </a:rPr>
              <a:t>Teoría de Grafos / Optimización</a:t>
            </a:r>
            <a:endParaRPr lang="es-AR" sz="2400" i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16016" y="3069704"/>
            <a:ext cx="3888234" cy="158417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>
                <a:solidFill>
                  <a:schemeClr val="bg1"/>
                </a:solidFill>
              </a:rPr>
              <a:t>Probabilidad</a:t>
            </a:r>
            <a:endParaRPr lang="es-AR" sz="2400" i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750" y="4825712"/>
            <a:ext cx="3888234" cy="158417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tx1"/>
                </a:solidFill>
              </a:rPr>
              <a:t>Álgebra lineal</a:t>
            </a:r>
            <a:endParaRPr lang="es-AR" sz="2400" i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24792" y="4825712"/>
            <a:ext cx="3888234" cy="15841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tx1"/>
                </a:solidFill>
              </a:rPr>
              <a:t>Estadística</a:t>
            </a:r>
            <a:endParaRPr lang="es-AR" sz="2400" i="1" dirty="0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635896" y="3929785"/>
            <a:ext cx="1800200" cy="15409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Sistemas</a:t>
            </a:r>
          </a:p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de</a:t>
            </a:r>
          </a:p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ranking</a:t>
            </a:r>
            <a:endParaRPr lang="es-AR" sz="2400" b="1" cap="small" dirty="0">
              <a:solidFill>
                <a:sysClr val="windowText" lastClr="000000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 rot="13067523">
            <a:off x="3368628" y="3866545"/>
            <a:ext cx="504056" cy="46060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cap="small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Ali, I., Cook, W. D., y Kress, M., </a:t>
            </a:r>
            <a:r>
              <a:rPr lang="vi-VN" dirty="0"/>
              <a:t>«</a:t>
            </a:r>
            <a:r>
              <a:rPr lang="en-US" dirty="0"/>
              <a:t>On the minimum violations ranking of a tournament</a:t>
            </a:r>
            <a:r>
              <a:rPr lang="vi-VN" dirty="0"/>
              <a:t>»,</a:t>
            </a:r>
            <a:r>
              <a:rPr lang="en-US" dirty="0"/>
              <a:t> </a:t>
            </a:r>
            <a:r>
              <a:rPr lang="en-US" i="1" dirty="0"/>
              <a:t>Management science</a:t>
            </a:r>
            <a:r>
              <a:rPr lang="en-US" dirty="0"/>
              <a:t>, 32(6):660–672, 1986</a:t>
            </a:r>
            <a:r>
              <a:rPr lang="en-US" dirty="0" smtClean="0"/>
              <a:t>.</a:t>
            </a:r>
          </a:p>
          <a:p>
            <a:endParaRPr lang="es-MX" dirty="0"/>
          </a:p>
          <a:p>
            <a:r>
              <a:rPr lang="en-US" dirty="0" err="1" smtClean="0"/>
              <a:t>Alvo</a:t>
            </a:r>
            <a:r>
              <a:rPr lang="en-US" dirty="0"/>
              <a:t>, </a:t>
            </a:r>
            <a:r>
              <a:rPr lang="en-US" dirty="0" smtClean="0"/>
              <a:t>M. </a:t>
            </a:r>
            <a:r>
              <a:rPr lang="en-US" dirty="0"/>
              <a:t>y Philip, LH</a:t>
            </a:r>
            <a:r>
              <a:rPr lang="vi-VN" dirty="0"/>
              <a:t>, </a:t>
            </a:r>
            <a:r>
              <a:rPr lang="en-US" dirty="0"/>
              <a:t>Statistical methods for ranking data</a:t>
            </a:r>
            <a:r>
              <a:rPr lang="vi-VN" dirty="0"/>
              <a:t>, </a:t>
            </a:r>
            <a:r>
              <a:rPr lang="es-AR" i="1" dirty="0" err="1"/>
              <a:t>Springer</a:t>
            </a:r>
            <a:r>
              <a:rPr lang="vi-VN" dirty="0"/>
              <a:t>, </a:t>
            </a:r>
            <a:r>
              <a:rPr lang="es-MX" dirty="0"/>
              <a:t>2014</a:t>
            </a:r>
            <a:r>
              <a:rPr lang="vi-VN" dirty="0" smtClean="0"/>
              <a:t>.</a:t>
            </a:r>
            <a:endParaRPr lang="es-MX" dirty="0" smtClean="0"/>
          </a:p>
          <a:p>
            <a:endParaRPr lang="es-MX" dirty="0"/>
          </a:p>
          <a:p>
            <a:r>
              <a:rPr lang="en-US" dirty="0" err="1" smtClean="0"/>
              <a:t>Elo</a:t>
            </a:r>
            <a:r>
              <a:rPr lang="en-US" dirty="0" smtClean="0"/>
              <a:t>, A. E. </a:t>
            </a:r>
            <a:r>
              <a:rPr lang="en-US" dirty="0"/>
              <a:t>The rating of </a:t>
            </a:r>
            <a:r>
              <a:rPr lang="en-US" dirty="0" err="1"/>
              <a:t>chessplayers</a:t>
            </a:r>
            <a:r>
              <a:rPr lang="en-US" dirty="0"/>
              <a:t>, past and present. </a:t>
            </a:r>
            <a:r>
              <a:rPr lang="en-US" i="1" dirty="0"/>
              <a:t>Arco Pub.</a:t>
            </a:r>
            <a:r>
              <a:rPr lang="en-US" dirty="0"/>
              <a:t>, 1978.</a:t>
            </a:r>
          </a:p>
          <a:p>
            <a:endParaRPr lang="en-US" dirty="0" smtClean="0"/>
          </a:p>
          <a:p>
            <a:r>
              <a:rPr lang="en-US" dirty="0" err="1" smtClean="0"/>
              <a:t>Harary</a:t>
            </a:r>
            <a:r>
              <a:rPr lang="en-US" dirty="0"/>
              <a:t>, F. </a:t>
            </a:r>
            <a:r>
              <a:rPr lang="en-US" dirty="0" smtClean="0"/>
              <a:t>y </a:t>
            </a:r>
            <a:r>
              <a:rPr lang="en-US" dirty="0"/>
              <a:t>Moser, L</a:t>
            </a:r>
            <a:r>
              <a:rPr lang="en-US" dirty="0" smtClean="0"/>
              <a:t>., </a:t>
            </a:r>
            <a:r>
              <a:rPr lang="vi-VN" dirty="0" smtClean="0"/>
              <a:t>«</a:t>
            </a:r>
            <a:r>
              <a:rPr lang="en-US" dirty="0" smtClean="0"/>
              <a:t>The </a:t>
            </a:r>
            <a:r>
              <a:rPr lang="en-US" dirty="0"/>
              <a:t>theory of round robin </a:t>
            </a:r>
            <a:r>
              <a:rPr lang="en-US" dirty="0" smtClean="0"/>
              <a:t>tournaments</a:t>
            </a:r>
            <a:r>
              <a:rPr lang="vi-VN" dirty="0" smtClean="0"/>
              <a:t>», </a:t>
            </a:r>
            <a:r>
              <a:rPr lang="en-US" i="1" dirty="0" smtClean="0"/>
              <a:t>The </a:t>
            </a:r>
            <a:r>
              <a:rPr lang="en-US" i="1" dirty="0"/>
              <a:t>American Mathematical Monthly</a:t>
            </a:r>
            <a:r>
              <a:rPr lang="en-US" dirty="0"/>
              <a:t>, 73(3):</a:t>
            </a:r>
            <a:r>
              <a:rPr lang="en-US" dirty="0" smtClean="0"/>
              <a:t>231–246, 1966.</a:t>
            </a:r>
          </a:p>
          <a:p>
            <a:endParaRPr lang="es-AR" dirty="0" smtClean="0"/>
          </a:p>
          <a:p>
            <a:r>
              <a:rPr lang="es-AR" dirty="0" err="1" smtClean="0"/>
              <a:t>Langville</a:t>
            </a:r>
            <a:r>
              <a:rPr lang="es-AR" dirty="0"/>
              <a:t>, </a:t>
            </a:r>
            <a:r>
              <a:rPr lang="es-AR" dirty="0" smtClean="0"/>
              <a:t>A. N. y Meyer</a:t>
            </a:r>
            <a:r>
              <a:rPr lang="es-AR" dirty="0"/>
              <a:t>, </a:t>
            </a:r>
            <a:r>
              <a:rPr lang="es-AR" dirty="0" smtClean="0"/>
              <a:t>C. D.</a:t>
            </a:r>
            <a:r>
              <a:rPr lang="vi-VN" dirty="0" smtClean="0"/>
              <a:t>, </a:t>
            </a:r>
            <a:r>
              <a:rPr lang="en-US" dirty="0"/>
              <a:t>Who's #1?: the science of rating and ranking</a:t>
            </a:r>
            <a:r>
              <a:rPr lang="vi-VN" dirty="0"/>
              <a:t>, </a:t>
            </a:r>
            <a:r>
              <a:rPr lang="es-AR" i="1" dirty="0"/>
              <a:t>Princeton </a:t>
            </a:r>
            <a:r>
              <a:rPr lang="es-AR" i="1" dirty="0" err="1"/>
              <a:t>University</a:t>
            </a:r>
            <a:r>
              <a:rPr lang="es-AR" i="1" dirty="0"/>
              <a:t> </a:t>
            </a:r>
            <a:r>
              <a:rPr lang="es-AR" i="1" dirty="0" err="1"/>
              <a:t>Press</a:t>
            </a:r>
            <a:r>
              <a:rPr lang="vi-VN" dirty="0"/>
              <a:t>, </a:t>
            </a:r>
            <a:r>
              <a:rPr lang="es-MX" dirty="0" smtClean="0"/>
              <a:t>2012</a:t>
            </a:r>
            <a:r>
              <a:rPr lang="vi-VN" dirty="0" smtClean="0"/>
              <a:t>.</a:t>
            </a:r>
            <a:endParaRPr lang="es-AR" dirty="0" smtClean="0"/>
          </a:p>
          <a:p>
            <a:endParaRPr lang="es-AR" dirty="0" smtClean="0"/>
          </a:p>
          <a:p>
            <a:r>
              <a:rPr lang="es-AR" dirty="0" err="1" smtClean="0"/>
              <a:t>Vigna</a:t>
            </a:r>
            <a:r>
              <a:rPr lang="es-AR" dirty="0"/>
              <a:t>, Sebastiano</a:t>
            </a:r>
            <a:r>
              <a:rPr lang="vi-VN" dirty="0"/>
              <a:t>, «</a:t>
            </a:r>
            <a:r>
              <a:rPr lang="es-AR" dirty="0" err="1"/>
              <a:t>Spectral</a:t>
            </a:r>
            <a:r>
              <a:rPr lang="es-AR" dirty="0"/>
              <a:t> ranking</a:t>
            </a:r>
            <a:r>
              <a:rPr lang="vi-VN" dirty="0"/>
              <a:t>», </a:t>
            </a:r>
            <a:r>
              <a:rPr lang="es-AR" i="1" dirty="0"/>
              <a:t>Network </a:t>
            </a:r>
            <a:r>
              <a:rPr lang="es-AR" i="1" dirty="0" err="1"/>
              <a:t>Science</a:t>
            </a:r>
            <a:r>
              <a:rPr lang="vi-VN" dirty="0"/>
              <a:t>, </a:t>
            </a:r>
            <a:r>
              <a:rPr lang="es-AR" dirty="0"/>
              <a:t>4(4):433–445, </a:t>
            </a:r>
            <a:r>
              <a:rPr lang="es-AR" dirty="0" smtClean="0"/>
              <a:t>2016</a:t>
            </a:r>
            <a:r>
              <a:rPr lang="vi-VN" dirty="0" smtClean="0"/>
              <a:t>.</a:t>
            </a:r>
            <a:endParaRPr lang="es-MX" dirty="0" smtClean="0"/>
          </a:p>
          <a:p>
            <a:endParaRPr lang="vi-VN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094928" y="-27384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8000" b="1" dirty="0" smtClean="0"/>
              <a:t> </a:t>
            </a:r>
            <a:r>
              <a:rPr lang="es-MX" sz="6000" b="1" dirty="0" smtClean="0"/>
              <a:t>Bibliografía</a:t>
            </a:r>
            <a:endParaRPr lang="es-AR" sz="6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8" y="246589"/>
            <a:ext cx="7334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4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-27384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800" b="1" dirty="0" smtClean="0"/>
              <a:t>¡¡ MUCHAS GRACIAS !!</a:t>
            </a:r>
            <a:endParaRPr lang="es-AR" sz="4800" b="1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u="sng" dirty="0" smtClean="0">
                <a:hlinkClick r:id="rId2"/>
              </a:rPr>
              <a:t>pmislej@gmail.com</a:t>
            </a:r>
            <a:endParaRPr lang="es-AR" cap="small" dirty="0"/>
          </a:p>
        </p:txBody>
      </p:sp>
    </p:spTree>
    <p:extLst>
      <p:ext uri="{BB962C8B-B14F-4D97-AF65-F5344CB8AC3E}">
        <p14:creationId xmlns:p14="http://schemas.microsoft.com/office/powerpoint/2010/main" val="2358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8000" b="1" dirty="0" smtClean="0"/>
              <a:t>3 </a:t>
            </a:r>
            <a:r>
              <a:rPr lang="es-MX" sz="6000" b="1" dirty="0"/>
              <a:t>P</a:t>
            </a:r>
            <a:r>
              <a:rPr lang="es-MX" sz="6000" b="1" dirty="0" smtClean="0"/>
              <a:t>rimer ejemplo: MVR</a:t>
            </a:r>
            <a:endParaRPr lang="es-AR" sz="6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 smtClean="0"/>
              <a:t>Hemos visto en el planteo inicial del problema que en el camino a ordenar (</a:t>
            </a:r>
            <a:r>
              <a:rPr lang="es-MX" sz="4000" dirty="0" err="1" smtClean="0"/>
              <a:t>ranquear</a:t>
            </a:r>
            <a:r>
              <a:rPr lang="es-MX" sz="4000" dirty="0" smtClean="0"/>
              <a:t>) a una lista, entra en juego  información accesoria sobre la que se definirá el criterio basal del ranking. Yendo a algo conocido, elegí 5 clubes de fútbol de Argentina y su historia...</a:t>
            </a:r>
          </a:p>
        </p:txBody>
      </p:sp>
    </p:spTree>
    <p:extLst>
      <p:ext uri="{BB962C8B-B14F-4D97-AF65-F5344CB8AC3E}">
        <p14:creationId xmlns:p14="http://schemas.microsoft.com/office/powerpoint/2010/main" val="3943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MVR </a:t>
            </a:r>
            <a:r>
              <a:rPr lang="es-MX" sz="3600" b="1" i="1" dirty="0" err="1" smtClean="0"/>
              <a:t>Minimum</a:t>
            </a:r>
            <a:r>
              <a:rPr lang="es-MX" sz="3600" b="1" i="1" dirty="0" smtClean="0"/>
              <a:t> </a:t>
            </a:r>
            <a:r>
              <a:rPr lang="es-MX" sz="3600" b="1" i="1" dirty="0" err="1" smtClean="0"/>
              <a:t>Violations</a:t>
            </a:r>
            <a:r>
              <a:rPr lang="es-MX" sz="3600" b="1" i="1" dirty="0" smtClean="0"/>
              <a:t> Ranking</a:t>
            </a:r>
            <a:endParaRPr lang="es-AR" sz="60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4000" b="1" dirty="0" err="1" smtClean="0"/>
              <a:t>digrafo</a:t>
            </a:r>
            <a:endParaRPr lang="es-MX" sz="4000" b="1" dirty="0" smtClean="0"/>
          </a:p>
          <a:p>
            <a:endParaRPr lang="es-MX" sz="4000" b="1" dirty="0"/>
          </a:p>
          <a:p>
            <a:endParaRPr lang="es-MX" sz="4000" b="1" dirty="0" smtClean="0"/>
          </a:p>
          <a:p>
            <a:endParaRPr lang="es-MX" sz="4000" b="1" dirty="0"/>
          </a:p>
          <a:p>
            <a:endParaRPr lang="es-MX" sz="4000" b="1" dirty="0" smtClean="0"/>
          </a:p>
          <a:p>
            <a:pPr marL="0" indent="0">
              <a:buNone/>
            </a:pPr>
            <a:r>
              <a:rPr lang="es-MX" sz="4000" dirty="0" smtClean="0"/>
              <a:t>determinado por el conjunto de nodos {</a:t>
            </a:r>
            <a:r>
              <a:rPr lang="es-MX" sz="4000" i="1" dirty="0" smtClean="0"/>
              <a:t>v</a:t>
            </a:r>
            <a:r>
              <a:rPr lang="es-MX" sz="4000" i="1" baseline="-25000" dirty="0" smtClean="0"/>
              <a:t>1</a:t>
            </a:r>
            <a:r>
              <a:rPr lang="es-MX" sz="4000" dirty="0" smtClean="0"/>
              <a:t>,</a:t>
            </a:r>
            <a:r>
              <a:rPr lang="es-MX" sz="4000" i="1" dirty="0" smtClean="0"/>
              <a:t>v</a:t>
            </a:r>
            <a:r>
              <a:rPr lang="es-MX" sz="4000" i="1" baseline="-25000" dirty="0" smtClean="0"/>
              <a:t>2</a:t>
            </a:r>
            <a:r>
              <a:rPr lang="es-MX" sz="4000" dirty="0" smtClean="0"/>
              <a:t>,</a:t>
            </a:r>
            <a:r>
              <a:rPr lang="es-MX" sz="4000" i="1" dirty="0" smtClean="0"/>
              <a:t>v</a:t>
            </a:r>
            <a:r>
              <a:rPr lang="es-MX" sz="4000" i="1" baseline="-25000" dirty="0" smtClean="0"/>
              <a:t>3</a:t>
            </a:r>
            <a:r>
              <a:rPr lang="es-MX" sz="4000" dirty="0" smtClean="0"/>
              <a:t>,</a:t>
            </a:r>
            <a:r>
              <a:rPr lang="es-MX" sz="4000" i="1" dirty="0" smtClean="0"/>
              <a:t>v</a:t>
            </a:r>
            <a:r>
              <a:rPr lang="es-MX" sz="4000" i="1" baseline="-25000" dirty="0" smtClean="0"/>
              <a:t>4</a:t>
            </a:r>
            <a:r>
              <a:rPr lang="es-MX" sz="4000" dirty="0" smtClean="0"/>
              <a:t>}, y sus 5 aristas dirigidas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35972"/>
            <a:ext cx="4228331" cy="370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01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MVR </a:t>
            </a:r>
            <a:r>
              <a:rPr lang="es-MX" sz="3600" b="1" i="1" dirty="0" err="1" smtClean="0"/>
              <a:t>Minimum</a:t>
            </a:r>
            <a:r>
              <a:rPr lang="es-MX" sz="3600" b="1" i="1" dirty="0" smtClean="0"/>
              <a:t> </a:t>
            </a:r>
            <a:r>
              <a:rPr lang="es-MX" sz="3600" b="1" i="1" dirty="0" err="1" smtClean="0"/>
              <a:t>Violations</a:t>
            </a:r>
            <a:r>
              <a:rPr lang="es-MX" sz="3600" b="1" i="1" dirty="0" smtClean="0"/>
              <a:t> Ranking</a:t>
            </a:r>
            <a:endParaRPr lang="es-AR" sz="60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4000" b="1" dirty="0"/>
              <a:t>c</a:t>
            </a:r>
            <a:r>
              <a:rPr lang="es-MX" sz="4000" b="1" dirty="0" smtClean="0"/>
              <a:t>amino en </a:t>
            </a:r>
            <a:r>
              <a:rPr lang="es-MX" sz="4000" b="1" dirty="0" err="1" smtClean="0"/>
              <a:t>digrafo</a:t>
            </a:r>
            <a:endParaRPr lang="es-MX" sz="4000" b="1" dirty="0" smtClean="0"/>
          </a:p>
          <a:p>
            <a:pPr marL="0" indent="0">
              <a:buNone/>
            </a:pPr>
            <a:endParaRPr lang="es-MX" sz="4000" b="1" cap="smal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4228331" cy="370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2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MVR </a:t>
            </a:r>
            <a:r>
              <a:rPr lang="es-MX" sz="3600" b="1" i="1" dirty="0" err="1" smtClean="0"/>
              <a:t>Minimum</a:t>
            </a:r>
            <a:r>
              <a:rPr lang="es-MX" sz="3600" b="1" i="1" dirty="0" smtClean="0"/>
              <a:t> </a:t>
            </a:r>
            <a:r>
              <a:rPr lang="es-MX" sz="3600" b="1" i="1" dirty="0" err="1" smtClean="0"/>
              <a:t>Violations</a:t>
            </a:r>
            <a:r>
              <a:rPr lang="es-MX" sz="3600" b="1" i="1" dirty="0" smtClean="0"/>
              <a:t> Ranking</a:t>
            </a:r>
            <a:endParaRPr lang="es-AR" sz="60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4000" b="1" dirty="0" smtClean="0"/>
              <a:t>camino en </a:t>
            </a:r>
            <a:r>
              <a:rPr lang="es-MX" sz="4000" b="1" dirty="0" err="1" smtClean="0"/>
              <a:t>digrafo</a:t>
            </a:r>
            <a:endParaRPr lang="es-MX" sz="4000" b="1" dirty="0" smtClean="0"/>
          </a:p>
          <a:p>
            <a:pPr marL="0" indent="0">
              <a:buNone/>
            </a:pPr>
            <a:endParaRPr lang="es-MX" sz="4000" b="1" cap="smal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00" y="2350800"/>
            <a:ext cx="4230776" cy="37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4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MVR </a:t>
            </a:r>
            <a:r>
              <a:rPr lang="es-MX" sz="3600" b="1" i="1" dirty="0" err="1" smtClean="0"/>
              <a:t>Minimum</a:t>
            </a:r>
            <a:r>
              <a:rPr lang="es-MX" sz="3600" b="1" i="1" dirty="0" smtClean="0"/>
              <a:t> </a:t>
            </a:r>
            <a:r>
              <a:rPr lang="es-MX" sz="3600" b="1" i="1" dirty="0" err="1" smtClean="0"/>
              <a:t>Violations</a:t>
            </a:r>
            <a:r>
              <a:rPr lang="es-MX" sz="3600" b="1" i="1" dirty="0" smtClean="0"/>
              <a:t> Ranking</a:t>
            </a:r>
            <a:endParaRPr lang="es-AR" sz="60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4000" b="1" dirty="0" err="1" smtClean="0"/>
              <a:t>digrafos</a:t>
            </a:r>
            <a:r>
              <a:rPr lang="es-MX" sz="4000" b="1" dirty="0" smtClean="0"/>
              <a:t> de torneo</a:t>
            </a:r>
          </a:p>
          <a:p>
            <a:endParaRPr lang="es-MX" sz="4000" b="1" cap="small" dirty="0"/>
          </a:p>
          <a:p>
            <a:pPr marL="0" indent="0">
              <a:buNone/>
            </a:pPr>
            <a:r>
              <a:rPr lang="es-MX" sz="4000" b="1" cap="small" dirty="0" smtClean="0"/>
              <a:t>Nodos ≡ Equipos</a:t>
            </a:r>
          </a:p>
          <a:p>
            <a:pPr marL="0" indent="0">
              <a:buNone/>
            </a:pPr>
            <a:endParaRPr lang="es-MX" sz="4000" b="1" dirty="0" smtClean="0"/>
          </a:p>
          <a:p>
            <a:pPr marL="0" indent="0">
              <a:buNone/>
            </a:pPr>
            <a:r>
              <a:rPr lang="es-MX" sz="4000" b="1" dirty="0" smtClean="0"/>
              <a:t>V</a:t>
            </a:r>
            <a:r>
              <a:rPr lang="es-MX" sz="4000" b="1" baseline="-25000" dirty="0" smtClean="0"/>
              <a:t>i </a:t>
            </a:r>
            <a:r>
              <a:rPr lang="es-MX" sz="4000" b="1" cap="small" dirty="0" smtClean="0"/>
              <a:t>→ </a:t>
            </a:r>
            <a:r>
              <a:rPr lang="es-MX" sz="4000" b="1" dirty="0" err="1" smtClean="0"/>
              <a:t>V</a:t>
            </a:r>
            <a:r>
              <a:rPr lang="es-MX" sz="4000" b="1" baseline="-25000" dirty="0" err="1" smtClean="0"/>
              <a:t>j</a:t>
            </a:r>
            <a:r>
              <a:rPr lang="es-MX" sz="3600" b="1" cap="small" dirty="0" smtClean="0"/>
              <a:t> </a:t>
            </a:r>
            <a:r>
              <a:rPr lang="es-MX" sz="3600" b="1" cap="small" dirty="0"/>
              <a:t>≡ </a:t>
            </a:r>
            <a:endParaRPr lang="es-MX" sz="3600" b="1" cap="small" dirty="0" smtClean="0"/>
          </a:p>
          <a:p>
            <a:pPr marL="0" indent="0">
              <a:buNone/>
            </a:pPr>
            <a:r>
              <a:rPr lang="es-MX" sz="3600" b="1" dirty="0" smtClean="0"/>
              <a:t>V</a:t>
            </a:r>
            <a:r>
              <a:rPr lang="es-MX" sz="3600" b="1" baseline="-25000" dirty="0" smtClean="0"/>
              <a:t>i </a:t>
            </a:r>
            <a:r>
              <a:rPr lang="es-MX" sz="3600" b="1" dirty="0" smtClean="0"/>
              <a:t>supera a </a:t>
            </a:r>
            <a:r>
              <a:rPr lang="es-MX" sz="3600" b="1" dirty="0" err="1"/>
              <a:t>V</a:t>
            </a:r>
            <a:r>
              <a:rPr lang="es-MX" sz="3600" b="1" baseline="-25000" dirty="0" err="1"/>
              <a:t>j</a:t>
            </a:r>
            <a:endParaRPr lang="es-MX" sz="36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93193"/>
            <a:ext cx="41719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63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MVR </a:t>
            </a:r>
            <a:r>
              <a:rPr lang="es-MX" sz="3600" b="1" i="1" dirty="0" err="1" smtClean="0"/>
              <a:t>Minimum</a:t>
            </a:r>
            <a:r>
              <a:rPr lang="es-MX" sz="3600" b="1" i="1" dirty="0" smtClean="0"/>
              <a:t> </a:t>
            </a:r>
            <a:r>
              <a:rPr lang="es-MX" sz="3600" b="1" i="1" dirty="0" err="1" smtClean="0"/>
              <a:t>Violations</a:t>
            </a:r>
            <a:r>
              <a:rPr lang="es-MX" sz="3600" b="1" i="1" dirty="0" smtClean="0"/>
              <a:t> Ranking</a:t>
            </a:r>
            <a:endParaRPr lang="es-AR" sz="60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4000" b="1" dirty="0" smtClean="0"/>
              <a:t>violación </a:t>
            </a:r>
            <a:r>
              <a:rPr lang="es-MX" sz="4000" b="1" dirty="0"/>
              <a:t>a un </a:t>
            </a:r>
            <a:r>
              <a:rPr lang="es-MX" sz="4000" b="1" dirty="0" smtClean="0"/>
              <a:t>ranking</a:t>
            </a:r>
            <a:endParaRPr lang="es-MX" sz="4000" b="1" cap="smal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1187624" y="2581225"/>
            <a:ext cx="2085975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948906"/>
              </p:ext>
            </p:extLst>
          </p:nvPr>
        </p:nvGraphicFramePr>
        <p:xfrm>
          <a:off x="3995936" y="2564904"/>
          <a:ext cx="3816424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304256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Ranking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Violaciones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1</a:t>
                      </a:r>
                      <a:r>
                        <a:rPr lang="es-MX" dirty="0" smtClean="0"/>
                        <a:t> &gt; </a:t>
                      </a:r>
                      <a:r>
                        <a:rPr lang="es-MX" sz="2000" dirty="0" smtClean="0"/>
                        <a:t>2</a:t>
                      </a:r>
                      <a:r>
                        <a:rPr lang="es-MX" dirty="0" smtClean="0"/>
                        <a:t> &gt; 3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Hay (</a:t>
                      </a:r>
                      <a:r>
                        <a:rPr lang="es-MX" baseline="0" dirty="0" smtClean="0"/>
                        <a:t>pues 3 → 1)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1</a:t>
                      </a:r>
                      <a:r>
                        <a:rPr lang="es-MX" dirty="0" smtClean="0"/>
                        <a:t> &gt; </a:t>
                      </a:r>
                      <a:r>
                        <a:rPr lang="es-MX" sz="2000" dirty="0" smtClean="0"/>
                        <a:t>3</a:t>
                      </a:r>
                      <a:r>
                        <a:rPr lang="es-MX" dirty="0" smtClean="0"/>
                        <a:t> &gt;</a:t>
                      </a:r>
                      <a:r>
                        <a:rPr lang="es-MX" baseline="0" dirty="0" smtClean="0"/>
                        <a:t> 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Hay</a:t>
                      </a:r>
                      <a:r>
                        <a:rPr lang="es-MX" baseline="0" dirty="0" smtClean="0"/>
                        <a:t> (3 → 1 y 2 → 3)</a:t>
                      </a:r>
                      <a:endParaRPr lang="es-A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2</a:t>
                      </a:r>
                      <a:r>
                        <a:rPr lang="es-MX" dirty="0" smtClean="0"/>
                        <a:t> &gt; </a:t>
                      </a:r>
                      <a:r>
                        <a:rPr lang="es-MX" sz="2000" dirty="0" smtClean="0"/>
                        <a:t>1</a:t>
                      </a:r>
                      <a:r>
                        <a:rPr lang="es-MX" dirty="0" smtClean="0"/>
                        <a:t> &gt; 3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Hay</a:t>
                      </a:r>
                      <a:r>
                        <a:rPr lang="es-MX" baseline="0" dirty="0" smtClean="0"/>
                        <a:t> (1 → 2 y 3 → 1)</a:t>
                      </a:r>
                      <a:endParaRPr lang="es-A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2</a:t>
                      </a:r>
                      <a:r>
                        <a:rPr lang="es-MX" dirty="0" smtClean="0"/>
                        <a:t> &gt; </a:t>
                      </a:r>
                      <a:r>
                        <a:rPr lang="es-MX" sz="2000" dirty="0" smtClean="0"/>
                        <a:t>3</a:t>
                      </a:r>
                      <a:r>
                        <a:rPr lang="es-MX" dirty="0" smtClean="0"/>
                        <a:t> &gt; 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Hay</a:t>
                      </a:r>
                      <a:r>
                        <a:rPr lang="es-MX" baseline="0" dirty="0" smtClean="0"/>
                        <a:t> (1 → 2)</a:t>
                      </a:r>
                      <a:endParaRPr lang="es-A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3</a:t>
                      </a:r>
                      <a:r>
                        <a:rPr lang="es-MX" dirty="0" smtClean="0"/>
                        <a:t> &gt; </a:t>
                      </a:r>
                      <a:r>
                        <a:rPr lang="es-MX" sz="2000" dirty="0" smtClean="0"/>
                        <a:t>1</a:t>
                      </a:r>
                      <a:r>
                        <a:rPr lang="es-MX" dirty="0" smtClean="0"/>
                        <a:t> &gt; 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Hay</a:t>
                      </a:r>
                      <a:r>
                        <a:rPr lang="es-MX" baseline="0" dirty="0" smtClean="0"/>
                        <a:t> (2 → 3)</a:t>
                      </a:r>
                      <a:endParaRPr lang="es-A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3</a:t>
                      </a:r>
                      <a:r>
                        <a:rPr lang="es-MX" dirty="0" smtClean="0"/>
                        <a:t> &gt; </a:t>
                      </a:r>
                      <a:r>
                        <a:rPr lang="es-MX" sz="2000" dirty="0" smtClean="0"/>
                        <a:t>2</a:t>
                      </a:r>
                      <a:r>
                        <a:rPr lang="es-MX" dirty="0" smtClean="0"/>
                        <a:t> &gt; 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Hay</a:t>
                      </a:r>
                      <a:r>
                        <a:rPr lang="es-MX" baseline="0" dirty="0" smtClean="0"/>
                        <a:t> (2 → 3 y 1 → 2)</a:t>
                      </a:r>
                      <a:endParaRPr lang="es-AR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63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MVR </a:t>
            </a:r>
            <a:r>
              <a:rPr lang="es-MX" sz="3600" b="1" i="1" dirty="0" err="1" smtClean="0"/>
              <a:t>Minimum</a:t>
            </a:r>
            <a:r>
              <a:rPr lang="es-MX" sz="3600" b="1" i="1" dirty="0" smtClean="0"/>
              <a:t> </a:t>
            </a:r>
            <a:r>
              <a:rPr lang="es-MX" sz="3600" b="1" i="1" dirty="0" err="1" smtClean="0"/>
              <a:t>Violations</a:t>
            </a:r>
            <a:r>
              <a:rPr lang="es-MX" sz="3600" b="1" i="1" dirty="0" smtClean="0"/>
              <a:t> Ranking</a:t>
            </a:r>
            <a:endParaRPr lang="es-AR" sz="60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4000" b="1" dirty="0"/>
              <a:t>c</a:t>
            </a:r>
            <a:r>
              <a:rPr lang="es-MX" sz="4000" b="1" dirty="0" smtClean="0"/>
              <a:t>ondición de MVR</a:t>
            </a:r>
            <a:endParaRPr lang="es-MX" sz="4000" b="1" cap="smal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1187624" y="2581225"/>
            <a:ext cx="2085975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724215"/>
              </p:ext>
            </p:extLst>
          </p:nvPr>
        </p:nvGraphicFramePr>
        <p:xfrm>
          <a:off x="3995936" y="2564904"/>
          <a:ext cx="4248472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232248"/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Ranking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mtClean="0"/>
                        <a:t>Violaciones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#V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1</a:t>
                      </a:r>
                      <a:r>
                        <a:rPr lang="es-MX" dirty="0" smtClean="0"/>
                        <a:t> &gt; </a:t>
                      </a:r>
                      <a:r>
                        <a:rPr lang="es-MX" sz="2000" dirty="0" smtClean="0"/>
                        <a:t>2</a:t>
                      </a:r>
                      <a:r>
                        <a:rPr lang="es-MX" dirty="0" smtClean="0"/>
                        <a:t> &gt; 3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mtClean="0"/>
                        <a:t>Hay (</a:t>
                      </a:r>
                      <a:r>
                        <a:rPr lang="es-MX" baseline="0" smtClean="0"/>
                        <a:t>pues 3 → 1)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1</a:t>
                      </a:r>
                      <a:r>
                        <a:rPr lang="es-MX" dirty="0" smtClean="0"/>
                        <a:t> &gt; </a:t>
                      </a:r>
                      <a:r>
                        <a:rPr lang="es-MX" sz="2000" dirty="0" smtClean="0"/>
                        <a:t>3</a:t>
                      </a:r>
                      <a:r>
                        <a:rPr lang="es-MX" dirty="0" smtClean="0"/>
                        <a:t> &gt;</a:t>
                      </a:r>
                      <a:r>
                        <a:rPr lang="es-MX" baseline="0" dirty="0" smtClean="0"/>
                        <a:t> 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mtClean="0"/>
                        <a:t>Hay</a:t>
                      </a:r>
                      <a:r>
                        <a:rPr lang="es-MX" baseline="0" smtClean="0"/>
                        <a:t> (3 → 1 y 2 → 3)</a:t>
                      </a:r>
                      <a:endParaRPr lang="es-A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2</a:t>
                      </a:r>
                      <a:endParaRPr lang="es-A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2</a:t>
                      </a:r>
                      <a:r>
                        <a:rPr lang="es-MX" dirty="0" smtClean="0"/>
                        <a:t> &gt; </a:t>
                      </a:r>
                      <a:r>
                        <a:rPr lang="es-MX" sz="2000" dirty="0" smtClean="0"/>
                        <a:t>1</a:t>
                      </a:r>
                      <a:r>
                        <a:rPr lang="es-MX" dirty="0" smtClean="0"/>
                        <a:t> &gt; 3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mtClean="0"/>
                        <a:t>Hay</a:t>
                      </a:r>
                      <a:r>
                        <a:rPr lang="es-MX" baseline="0" smtClean="0"/>
                        <a:t> (1 → 2 y 3 → 1)</a:t>
                      </a:r>
                      <a:endParaRPr lang="es-A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2</a:t>
                      </a:r>
                      <a:endParaRPr lang="es-A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2</a:t>
                      </a:r>
                      <a:r>
                        <a:rPr lang="es-MX" dirty="0" smtClean="0"/>
                        <a:t> &gt; </a:t>
                      </a:r>
                      <a:r>
                        <a:rPr lang="es-MX" sz="2000" dirty="0" smtClean="0"/>
                        <a:t>3</a:t>
                      </a:r>
                      <a:r>
                        <a:rPr lang="es-MX" dirty="0" smtClean="0"/>
                        <a:t> &gt; 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mtClean="0"/>
                        <a:t>Hay</a:t>
                      </a:r>
                      <a:r>
                        <a:rPr lang="es-MX" baseline="0" smtClean="0"/>
                        <a:t> (1 → 2)</a:t>
                      </a:r>
                      <a:endParaRPr lang="es-A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1</a:t>
                      </a:r>
                      <a:endParaRPr lang="es-A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3</a:t>
                      </a:r>
                      <a:r>
                        <a:rPr lang="es-MX" dirty="0" smtClean="0"/>
                        <a:t> &gt; </a:t>
                      </a:r>
                      <a:r>
                        <a:rPr lang="es-MX" sz="2000" dirty="0" smtClean="0"/>
                        <a:t>1</a:t>
                      </a:r>
                      <a:r>
                        <a:rPr lang="es-MX" dirty="0" smtClean="0"/>
                        <a:t> &gt; 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mtClean="0"/>
                        <a:t>Hay</a:t>
                      </a:r>
                      <a:r>
                        <a:rPr lang="es-MX" baseline="0" smtClean="0"/>
                        <a:t> (2 → 3)</a:t>
                      </a:r>
                      <a:endParaRPr lang="es-A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1</a:t>
                      </a:r>
                      <a:endParaRPr lang="es-A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3</a:t>
                      </a:r>
                      <a:r>
                        <a:rPr lang="es-MX" dirty="0" smtClean="0"/>
                        <a:t> &gt; </a:t>
                      </a:r>
                      <a:r>
                        <a:rPr lang="es-MX" sz="2000" dirty="0" smtClean="0"/>
                        <a:t>2</a:t>
                      </a:r>
                      <a:r>
                        <a:rPr lang="es-MX" dirty="0" smtClean="0"/>
                        <a:t> &gt; 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Hay</a:t>
                      </a:r>
                      <a:r>
                        <a:rPr lang="es-MX" baseline="0" dirty="0" smtClean="0"/>
                        <a:t> (2 → 3 y 1 → 2)</a:t>
                      </a:r>
                      <a:endParaRPr lang="es-A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2</a:t>
                      </a:r>
                      <a:endParaRPr lang="es-AR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9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MVR </a:t>
            </a:r>
            <a:r>
              <a:rPr lang="es-MX" sz="3600" b="1" i="1" dirty="0" err="1" smtClean="0"/>
              <a:t>Minimum</a:t>
            </a:r>
            <a:r>
              <a:rPr lang="es-MX" sz="3600" b="1" i="1" dirty="0" smtClean="0"/>
              <a:t> </a:t>
            </a:r>
            <a:r>
              <a:rPr lang="es-MX" sz="3600" b="1" i="1" dirty="0" err="1" smtClean="0"/>
              <a:t>Violations</a:t>
            </a:r>
            <a:r>
              <a:rPr lang="es-MX" sz="3600" b="1" i="1" dirty="0" smtClean="0"/>
              <a:t> Ranking</a:t>
            </a:r>
            <a:endParaRPr lang="es-AR" sz="6000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1187624" y="2581225"/>
            <a:ext cx="2085975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680492"/>
              </p:ext>
            </p:extLst>
          </p:nvPr>
        </p:nvGraphicFramePr>
        <p:xfrm>
          <a:off x="3995936" y="2564904"/>
          <a:ext cx="4248472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232248"/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Ranking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mtClean="0"/>
                        <a:t>Violaciones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#V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1</a:t>
                      </a:r>
                      <a:r>
                        <a:rPr lang="es-MX" dirty="0" smtClean="0"/>
                        <a:t> &gt; </a:t>
                      </a:r>
                      <a:r>
                        <a:rPr lang="es-MX" sz="2000" dirty="0" smtClean="0"/>
                        <a:t>2</a:t>
                      </a:r>
                      <a:r>
                        <a:rPr lang="es-MX" dirty="0" smtClean="0"/>
                        <a:t> &gt; 3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mtClean="0"/>
                        <a:t>Hay (</a:t>
                      </a:r>
                      <a:r>
                        <a:rPr lang="es-MX" baseline="0" smtClean="0"/>
                        <a:t>pues 3 → 1)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1</a:t>
                      </a:r>
                      <a:r>
                        <a:rPr lang="es-MX" dirty="0" smtClean="0"/>
                        <a:t> &gt; </a:t>
                      </a:r>
                      <a:r>
                        <a:rPr lang="es-MX" sz="2000" dirty="0" smtClean="0"/>
                        <a:t>3</a:t>
                      </a:r>
                      <a:r>
                        <a:rPr lang="es-MX" dirty="0" smtClean="0"/>
                        <a:t> &gt;</a:t>
                      </a:r>
                      <a:r>
                        <a:rPr lang="es-MX" baseline="0" dirty="0" smtClean="0"/>
                        <a:t> 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mtClean="0"/>
                        <a:t>Hay</a:t>
                      </a:r>
                      <a:r>
                        <a:rPr lang="es-MX" baseline="0" smtClean="0"/>
                        <a:t> (3 → 1 y 2 → 3)</a:t>
                      </a:r>
                      <a:endParaRPr lang="es-A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2</a:t>
                      </a:r>
                      <a:endParaRPr lang="es-A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2</a:t>
                      </a:r>
                      <a:r>
                        <a:rPr lang="es-MX" dirty="0" smtClean="0"/>
                        <a:t> &gt; </a:t>
                      </a:r>
                      <a:r>
                        <a:rPr lang="es-MX" sz="2000" dirty="0" smtClean="0"/>
                        <a:t>1</a:t>
                      </a:r>
                      <a:r>
                        <a:rPr lang="es-MX" dirty="0" smtClean="0"/>
                        <a:t> &gt; 3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mtClean="0"/>
                        <a:t>Hay</a:t>
                      </a:r>
                      <a:r>
                        <a:rPr lang="es-MX" baseline="0" smtClean="0"/>
                        <a:t> (1 → 2 y 3 → 1)</a:t>
                      </a:r>
                      <a:endParaRPr lang="es-A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2</a:t>
                      </a:r>
                      <a:endParaRPr lang="es-A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2</a:t>
                      </a:r>
                      <a:r>
                        <a:rPr lang="es-MX" dirty="0" smtClean="0"/>
                        <a:t> &gt; </a:t>
                      </a:r>
                      <a:r>
                        <a:rPr lang="es-MX" sz="2000" dirty="0" smtClean="0"/>
                        <a:t>3</a:t>
                      </a:r>
                      <a:r>
                        <a:rPr lang="es-MX" dirty="0" smtClean="0"/>
                        <a:t> &gt; 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mtClean="0"/>
                        <a:t>Hay</a:t>
                      </a:r>
                      <a:r>
                        <a:rPr lang="es-MX" baseline="0" smtClean="0"/>
                        <a:t> (1 → 2)</a:t>
                      </a:r>
                      <a:endParaRPr lang="es-A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1</a:t>
                      </a:r>
                      <a:endParaRPr lang="es-A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3</a:t>
                      </a:r>
                      <a:r>
                        <a:rPr lang="es-MX" dirty="0" smtClean="0"/>
                        <a:t> &gt; </a:t>
                      </a:r>
                      <a:r>
                        <a:rPr lang="es-MX" sz="2000" dirty="0" smtClean="0"/>
                        <a:t>1</a:t>
                      </a:r>
                      <a:r>
                        <a:rPr lang="es-MX" dirty="0" smtClean="0"/>
                        <a:t> &gt; 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mtClean="0"/>
                        <a:t>Hay</a:t>
                      </a:r>
                      <a:r>
                        <a:rPr lang="es-MX" baseline="0" smtClean="0"/>
                        <a:t> (2 → 3)</a:t>
                      </a:r>
                      <a:endParaRPr lang="es-A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1</a:t>
                      </a:r>
                      <a:endParaRPr lang="es-A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3</a:t>
                      </a:r>
                      <a:r>
                        <a:rPr lang="es-MX" dirty="0" smtClean="0"/>
                        <a:t> &gt; </a:t>
                      </a:r>
                      <a:r>
                        <a:rPr lang="es-MX" sz="2000" dirty="0" smtClean="0"/>
                        <a:t>2</a:t>
                      </a:r>
                      <a:r>
                        <a:rPr lang="es-MX" dirty="0" smtClean="0"/>
                        <a:t> &gt; 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Hay</a:t>
                      </a:r>
                      <a:r>
                        <a:rPr lang="es-MX" baseline="0" dirty="0" smtClean="0"/>
                        <a:t> (2 → 3 y 1 → 2)</a:t>
                      </a:r>
                      <a:endParaRPr lang="es-A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2</a:t>
                      </a:r>
                      <a:endParaRPr lang="es-A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3995936" y="2940184"/>
            <a:ext cx="4248472" cy="432048"/>
          </a:xfrm>
          <a:prstGeom prst="roundRect">
            <a:avLst/>
          </a:prstGeom>
          <a:noFill/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 redondeado"/>
          <p:cNvSpPr/>
          <p:nvPr/>
        </p:nvSpPr>
        <p:spPr>
          <a:xfrm>
            <a:off x="3995936" y="4311784"/>
            <a:ext cx="4248472" cy="432048"/>
          </a:xfrm>
          <a:prstGeom prst="roundRect">
            <a:avLst/>
          </a:prstGeom>
          <a:noFill/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 redondeado"/>
          <p:cNvSpPr/>
          <p:nvPr/>
        </p:nvSpPr>
        <p:spPr>
          <a:xfrm>
            <a:off x="4000128" y="4755624"/>
            <a:ext cx="4248472" cy="432048"/>
          </a:xfrm>
          <a:prstGeom prst="roundRect">
            <a:avLst/>
          </a:prstGeom>
          <a:noFill/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es-MX" sz="4000" b="1" dirty="0"/>
              <a:t>c</a:t>
            </a:r>
            <a:r>
              <a:rPr lang="es-MX" sz="4000" b="1" dirty="0" smtClean="0"/>
              <a:t>ondición de MVR</a:t>
            </a:r>
            <a:endParaRPr lang="es-MX" sz="4000" b="1" cap="small" dirty="0" smtClean="0"/>
          </a:p>
        </p:txBody>
      </p:sp>
    </p:spTree>
    <p:extLst>
      <p:ext uri="{BB962C8B-B14F-4D97-AF65-F5344CB8AC3E}">
        <p14:creationId xmlns:p14="http://schemas.microsoft.com/office/powerpoint/2010/main" val="9370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MVR </a:t>
            </a:r>
            <a:r>
              <a:rPr lang="es-MX" sz="3600" b="1" i="1" dirty="0" err="1" smtClean="0"/>
              <a:t>Minimum</a:t>
            </a:r>
            <a:r>
              <a:rPr lang="es-MX" sz="3600" b="1" i="1" dirty="0" smtClean="0"/>
              <a:t> </a:t>
            </a:r>
            <a:r>
              <a:rPr lang="es-MX" sz="3600" b="1" i="1" dirty="0" err="1" smtClean="0"/>
              <a:t>Violations</a:t>
            </a:r>
            <a:r>
              <a:rPr lang="es-MX" sz="3600" b="1" i="1" dirty="0" smtClean="0"/>
              <a:t> Ranking</a:t>
            </a:r>
            <a:endParaRPr lang="es-AR" sz="60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/>
              <a:t>L</a:t>
            </a:r>
            <a:r>
              <a:rPr lang="es-MX" sz="4000" dirty="0" smtClean="0"/>
              <a:t>os usualmente llamados “5 grandes”:</a:t>
            </a:r>
            <a:endParaRPr lang="es-MX" sz="4000" dirty="0"/>
          </a:p>
          <a:p>
            <a:pPr marL="0" indent="0">
              <a:buNone/>
            </a:pPr>
            <a:r>
              <a:rPr lang="es-MX" sz="4000" b="1" cap="small" dirty="0" smtClean="0"/>
              <a:t>Boca</a:t>
            </a:r>
          </a:p>
          <a:p>
            <a:pPr marL="0" indent="0">
              <a:buNone/>
            </a:pPr>
            <a:r>
              <a:rPr lang="es-MX" sz="4000" b="1" cap="small" dirty="0" smtClean="0"/>
              <a:t>Independiente</a:t>
            </a:r>
          </a:p>
          <a:p>
            <a:pPr marL="0" indent="0">
              <a:buNone/>
            </a:pPr>
            <a:r>
              <a:rPr lang="es-MX" sz="4000" b="1" cap="small" dirty="0" err="1" smtClean="0"/>
              <a:t>Racing</a:t>
            </a:r>
            <a:endParaRPr lang="es-MX" sz="4000" b="1" cap="small" dirty="0" smtClean="0"/>
          </a:p>
          <a:p>
            <a:pPr marL="0" indent="0">
              <a:buNone/>
            </a:pPr>
            <a:r>
              <a:rPr lang="es-MX" sz="4000" b="1" cap="small" dirty="0" err="1" smtClean="0"/>
              <a:t>River</a:t>
            </a:r>
            <a:endParaRPr lang="es-MX" sz="4000" b="1" cap="small" dirty="0" smtClean="0"/>
          </a:p>
          <a:p>
            <a:pPr marL="0" indent="0">
              <a:buNone/>
            </a:pPr>
            <a:r>
              <a:rPr lang="es-MX" sz="4000" b="1" cap="small" dirty="0" smtClean="0"/>
              <a:t>San Lorenzo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15540"/>
            <a:ext cx="563880" cy="67056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86100"/>
            <a:ext cx="563880" cy="67818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68" y="4564800"/>
            <a:ext cx="571500" cy="6858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68" y="5229200"/>
            <a:ext cx="571500" cy="6858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879000"/>
            <a:ext cx="56388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/>
              <a:t>🔍</a:t>
            </a:r>
            <a:r>
              <a:rPr lang="es-MX" sz="8000" b="1" dirty="0"/>
              <a:t> </a:t>
            </a:r>
            <a:r>
              <a:rPr lang="es-MX" sz="6000" b="1" dirty="0" smtClean="0"/>
              <a:t>Índice</a:t>
            </a:r>
            <a:endParaRPr lang="es-AR" sz="6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MX" sz="2400" dirty="0" smtClean="0"/>
              <a:t>Introducción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2400" dirty="0" smtClean="0"/>
              <a:t>El corazón del problema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2400" dirty="0" smtClean="0"/>
              <a:t>El enfoque de las ciencias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2400" dirty="0" smtClean="0"/>
              <a:t>MVR (</a:t>
            </a:r>
            <a:r>
              <a:rPr lang="es-MX" sz="2400" dirty="0" err="1" smtClean="0"/>
              <a:t>Minimun</a:t>
            </a:r>
            <a:r>
              <a:rPr lang="es-MX" sz="2400" dirty="0" smtClean="0"/>
              <a:t> </a:t>
            </a:r>
            <a:r>
              <a:rPr lang="es-MX" sz="2400" dirty="0" err="1" smtClean="0"/>
              <a:t>Violations</a:t>
            </a:r>
            <a:r>
              <a:rPr lang="es-MX" sz="2400" dirty="0" smtClean="0"/>
              <a:t> Ranking)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2400" dirty="0" smtClean="0"/>
              <a:t>Un método </a:t>
            </a:r>
            <a:r>
              <a:rPr lang="es-MX" sz="2400" dirty="0" err="1"/>
              <a:t>m</a:t>
            </a:r>
            <a:r>
              <a:rPr lang="es-MX" sz="2400" dirty="0" err="1" smtClean="0"/>
              <a:t>arkoviano</a:t>
            </a:r>
            <a:endParaRPr lang="es-MX" sz="2400" dirty="0" smtClean="0"/>
          </a:p>
          <a:p>
            <a:pPr marL="742950" indent="-742950">
              <a:buFont typeface="+mj-lt"/>
              <a:buAutoNum type="arabicPeriod"/>
            </a:pPr>
            <a:r>
              <a:rPr lang="es-MX" sz="2400" dirty="0" smtClean="0"/>
              <a:t>Los rankings espectrales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2400" dirty="0" smtClean="0"/>
              <a:t>Rating-</a:t>
            </a:r>
            <a:r>
              <a:rPr lang="es-MX" sz="2400" dirty="0" err="1" smtClean="0"/>
              <a:t>based</a:t>
            </a:r>
            <a:r>
              <a:rPr lang="es-MX" sz="2400" dirty="0" smtClean="0"/>
              <a:t> rankings: El Sistema de Rating ELO</a:t>
            </a:r>
          </a:p>
          <a:p>
            <a:pPr marL="400050" lvl="1" indent="0">
              <a:buNone/>
            </a:pPr>
            <a:r>
              <a:rPr lang="es-MX" sz="2000" strike="sngStrike" dirty="0" smtClean="0"/>
              <a:t>7.1.	El método de rating Ataque-Defensa</a:t>
            </a:r>
            <a:endParaRPr lang="es-MX" sz="2000" strike="sngStrike" dirty="0"/>
          </a:p>
          <a:p>
            <a:pPr marL="742950" indent="-742950">
              <a:buFont typeface="+mj-lt"/>
              <a:buAutoNum type="arabicPeriod"/>
            </a:pPr>
            <a:r>
              <a:rPr lang="es-MX" sz="2400" strike="sngStrike" dirty="0" smtClean="0"/>
              <a:t>Ensambles de rankings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2400" dirty="0" smtClean="0"/>
              <a:t>Visualizaciones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2400" dirty="0"/>
              <a:t>Productos </a:t>
            </a:r>
            <a:r>
              <a:rPr lang="es-MX" sz="2400" dirty="0" smtClean="0"/>
              <a:t>derivados</a:t>
            </a:r>
          </a:p>
          <a:p>
            <a:pPr marL="400050" lvl="1" indent="0">
              <a:buNone/>
            </a:pPr>
            <a:r>
              <a:rPr lang="es-MX" sz="2400" dirty="0" err="1" smtClean="0"/>
              <a:t>Handicap</a:t>
            </a:r>
            <a:r>
              <a:rPr lang="es-MX" sz="2400" dirty="0" smtClean="0"/>
              <a:t> – Predicción hacia adelante – Performance rating</a:t>
            </a:r>
          </a:p>
          <a:p>
            <a:pPr marL="0" indent="0">
              <a:buNone/>
            </a:pPr>
            <a:r>
              <a:rPr lang="es-MX" sz="2400" dirty="0" smtClean="0"/>
              <a:t>Bibliografía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51434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MVR </a:t>
            </a:r>
            <a:r>
              <a:rPr lang="es-MX" sz="3600" b="1" i="1" dirty="0" err="1" smtClean="0"/>
              <a:t>Minimum</a:t>
            </a:r>
            <a:r>
              <a:rPr lang="es-MX" sz="3600" b="1" i="1" dirty="0" smtClean="0"/>
              <a:t> </a:t>
            </a:r>
            <a:r>
              <a:rPr lang="es-MX" sz="3600" b="1" i="1" dirty="0" err="1" smtClean="0"/>
              <a:t>Violations</a:t>
            </a:r>
            <a:r>
              <a:rPr lang="es-MX" sz="3600" b="1" i="1" dirty="0" smtClean="0"/>
              <a:t> Ranking</a:t>
            </a:r>
            <a:endParaRPr lang="es-AR" sz="60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/>
              <a:t>D</a:t>
            </a:r>
            <a:r>
              <a:rPr lang="es-MX" sz="4000" dirty="0" smtClean="0"/>
              <a:t>esde el año 1903 jugaron entre sí </a:t>
            </a:r>
            <a:r>
              <a:rPr lang="es-MX" sz="4000" b="1" dirty="0" smtClean="0"/>
              <a:t>1992 encuentros oficiales</a:t>
            </a:r>
            <a:r>
              <a:rPr lang="es-MX" sz="4000" dirty="0" smtClean="0"/>
              <a:t>, con este detalle, sumando eras amateur y </a:t>
            </a:r>
            <a:r>
              <a:rPr lang="es-MX" sz="4000" dirty="0" err="1" smtClean="0"/>
              <a:t>prof.</a:t>
            </a:r>
            <a:r>
              <a:rPr lang="es-MX" sz="4000" dirty="0"/>
              <a:t>:</a:t>
            </a:r>
            <a:endParaRPr lang="es-MX" sz="4000" dirty="0" smtClean="0"/>
          </a:p>
          <a:p>
            <a:pPr marL="0" indent="0">
              <a:buNone/>
            </a:pPr>
            <a:r>
              <a:rPr lang="es-MX" sz="4000" b="1" cap="small" dirty="0" smtClean="0"/>
              <a:t>	-					-</a:t>
            </a:r>
          </a:p>
          <a:p>
            <a:pPr marL="0" indent="0">
              <a:buNone/>
            </a:pPr>
            <a:r>
              <a:rPr lang="es-MX" sz="4000" b="1" cap="small" dirty="0" smtClean="0"/>
              <a:t>Boca g 73			Boca g 83</a:t>
            </a:r>
          </a:p>
          <a:p>
            <a:pPr marL="0" indent="0">
              <a:buNone/>
            </a:pPr>
            <a:r>
              <a:rPr lang="es-MX" sz="4000" b="1" cap="small" dirty="0" err="1" smtClean="0"/>
              <a:t>Indpt</a:t>
            </a:r>
            <a:r>
              <a:rPr lang="es-MX" sz="4000" b="1" cap="small" dirty="0" smtClean="0"/>
              <a:t> g 65			</a:t>
            </a:r>
            <a:r>
              <a:rPr lang="es-MX" sz="4000" b="1" cap="small" dirty="0" err="1" smtClean="0"/>
              <a:t>Racin</a:t>
            </a:r>
            <a:r>
              <a:rPr lang="es-MX" sz="4000" b="1" cap="small" dirty="0" smtClean="0"/>
              <a:t> g 55</a:t>
            </a:r>
          </a:p>
          <a:p>
            <a:pPr marL="0" indent="0">
              <a:buNone/>
            </a:pPr>
            <a:r>
              <a:rPr lang="es-MX" sz="4000" b="1" cap="small" dirty="0" smtClean="0"/>
              <a:t>Empate 58			Empate 43</a:t>
            </a:r>
          </a:p>
          <a:p>
            <a:pPr marL="0" indent="0">
              <a:buNone/>
            </a:pPr>
            <a:endParaRPr lang="es-MX" sz="4000" b="1" cap="small" dirty="0" smtClean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22536"/>
            <a:ext cx="563880" cy="67056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614916"/>
            <a:ext cx="563880" cy="67818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211960" y="37890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40" y="3612768"/>
            <a:ext cx="563880" cy="67056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630806"/>
            <a:ext cx="56388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MVR </a:t>
            </a:r>
            <a:r>
              <a:rPr lang="es-MX" sz="3600" b="1" i="1" dirty="0" err="1" smtClean="0"/>
              <a:t>Minimum</a:t>
            </a:r>
            <a:r>
              <a:rPr lang="es-MX" sz="3600" b="1" i="1" dirty="0" smtClean="0"/>
              <a:t> </a:t>
            </a:r>
            <a:r>
              <a:rPr lang="es-MX" sz="3600" b="1" i="1" dirty="0" err="1" smtClean="0"/>
              <a:t>Violations</a:t>
            </a:r>
            <a:r>
              <a:rPr lang="es-MX" sz="3600" b="1" i="1" dirty="0" smtClean="0"/>
              <a:t> Ranking</a:t>
            </a:r>
            <a:endParaRPr lang="es-AR" sz="60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 smtClean="0"/>
              <a:t>Resumiendo y sin empates queda así:</a:t>
            </a:r>
            <a:endParaRPr lang="es-MX" sz="4000" b="1" cap="small" dirty="0" smtClean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804669"/>
              </p:ext>
            </p:extLst>
          </p:nvPr>
        </p:nvGraphicFramePr>
        <p:xfrm>
          <a:off x="611560" y="2564904"/>
          <a:ext cx="7632846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141"/>
                <a:gridCol w="1272141"/>
                <a:gridCol w="1272141"/>
                <a:gridCol w="1272141"/>
                <a:gridCol w="1272141"/>
                <a:gridCol w="1272141"/>
              </a:tblGrid>
              <a:tr h="612068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×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73-65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83-55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78-70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73-76</a:t>
                      </a:r>
                      <a:endParaRPr lang="es-AR" sz="32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65-73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200" dirty="0" smtClean="0"/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84-62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58-82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74-68</a:t>
                      </a:r>
                      <a:endParaRPr lang="es-AR" sz="32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55-83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62-84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200" dirty="0" smtClean="0"/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54-99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72-68</a:t>
                      </a:r>
                      <a:endParaRPr lang="es-AR" sz="32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70-78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82-58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99-54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200" dirty="0" smtClean="0"/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81-57</a:t>
                      </a:r>
                      <a:endParaRPr lang="es-AR" sz="32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76-73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68-74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68-72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57-81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200" dirty="0" smtClean="0"/>
                        <a:t>×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05924"/>
            <a:ext cx="563880" cy="67056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76484"/>
            <a:ext cx="563880" cy="67818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99384"/>
            <a:ext cx="563880" cy="68580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80" y="5013176"/>
            <a:ext cx="571500" cy="685800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80" y="5586556"/>
            <a:ext cx="571500" cy="685800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42416"/>
            <a:ext cx="563880" cy="670560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34796"/>
            <a:ext cx="563880" cy="678180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14580"/>
            <a:ext cx="563880" cy="685800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14580"/>
            <a:ext cx="571500" cy="685800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527176"/>
            <a:ext cx="5715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MVR </a:t>
            </a:r>
            <a:r>
              <a:rPr lang="es-MX" sz="3600" b="1" i="1" dirty="0" err="1" smtClean="0"/>
              <a:t>Minimum</a:t>
            </a:r>
            <a:r>
              <a:rPr lang="es-MX" sz="3600" b="1" i="1" dirty="0" smtClean="0"/>
              <a:t> </a:t>
            </a:r>
            <a:r>
              <a:rPr lang="es-MX" sz="3600" b="1" i="1" dirty="0" err="1" smtClean="0"/>
              <a:t>Violations</a:t>
            </a:r>
            <a:r>
              <a:rPr lang="es-MX" sz="3600" b="1" i="1" dirty="0" smtClean="0"/>
              <a:t> Ranking</a:t>
            </a:r>
            <a:endParaRPr lang="es-AR" sz="60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9208" y="158702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 smtClean="0"/>
              <a:t>Con los resultados G-P de la matriz cuadrada anterior se genera el grafo dirigido entre los equipos:</a:t>
            </a:r>
          </a:p>
          <a:p>
            <a:pPr marL="0" indent="0">
              <a:buNone/>
            </a:pPr>
            <a:endParaRPr lang="es-MX" sz="4000" dirty="0" smtClean="0"/>
          </a:p>
          <a:p>
            <a:pPr marL="0" indent="0">
              <a:buNone/>
            </a:pPr>
            <a:endParaRPr lang="es-MX" sz="4000" b="1" cap="small" dirty="0" smtClean="0"/>
          </a:p>
          <a:p>
            <a:pPr marL="0" indent="0">
              <a:buNone/>
            </a:pPr>
            <a:endParaRPr lang="es-MX" sz="4000" b="1" cap="small" dirty="0" smtClean="0"/>
          </a:p>
          <a:p>
            <a:pPr marL="0" indent="0" algn="r">
              <a:buNone/>
            </a:pPr>
            <a:r>
              <a:rPr lang="es-MX" sz="2000" dirty="0" smtClean="0"/>
              <a:t>Significa: </a:t>
            </a:r>
          </a:p>
          <a:p>
            <a:pPr marL="0" indent="0" algn="r">
              <a:buNone/>
            </a:pPr>
            <a:r>
              <a:rPr lang="es-MX" sz="2000" dirty="0" smtClean="0"/>
              <a:t>“tiene de hijo a”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56" y="4077072"/>
            <a:ext cx="563880" cy="670560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4" y="5765224"/>
            <a:ext cx="571500" cy="685800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84" y="5652462"/>
            <a:ext cx="563880" cy="678180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16" y="6038428"/>
            <a:ext cx="563880" cy="685800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40" y="4166220"/>
            <a:ext cx="571500" cy="685800"/>
          </a:xfrm>
          <a:prstGeom prst="rect">
            <a:avLst/>
          </a:prstGeom>
        </p:spPr>
      </p:pic>
      <p:cxnSp>
        <p:nvCxnSpPr>
          <p:cNvPr id="6" name="5 Conector recto de flecha"/>
          <p:cNvCxnSpPr/>
          <p:nvPr/>
        </p:nvCxnSpPr>
        <p:spPr>
          <a:xfrm flipH="1">
            <a:off x="974576" y="4509120"/>
            <a:ext cx="2757988" cy="125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H="1">
            <a:off x="3655592" y="4747632"/>
            <a:ext cx="204970" cy="10175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4339515" y="4661520"/>
            <a:ext cx="1043141" cy="1330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4524652" y="4412352"/>
            <a:ext cx="2448272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1175440" y="6108124"/>
            <a:ext cx="1956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974576" y="6381328"/>
            <a:ext cx="402178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V="1">
            <a:off x="1115616" y="4581128"/>
            <a:ext cx="5942214" cy="13510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>
            <a:off x="3732564" y="6095608"/>
            <a:ext cx="1263794" cy="696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flipV="1">
            <a:off x="5748788" y="4852020"/>
            <a:ext cx="1606864" cy="11864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/>
          <p:nvPr/>
        </p:nvCxnSpPr>
        <p:spPr>
          <a:xfrm flipV="1">
            <a:off x="3826039" y="4747632"/>
            <a:ext cx="3338249" cy="11845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>
            <a:off x="7740352" y="5445224"/>
            <a:ext cx="97820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1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MVR </a:t>
            </a:r>
            <a:r>
              <a:rPr lang="es-MX" sz="3600" b="1" i="1" dirty="0" err="1" smtClean="0"/>
              <a:t>Minimum</a:t>
            </a:r>
            <a:r>
              <a:rPr lang="es-MX" sz="3600" b="1" i="1" dirty="0" smtClean="0"/>
              <a:t> </a:t>
            </a:r>
            <a:r>
              <a:rPr lang="es-MX" sz="3600" b="1" i="1" dirty="0" err="1" smtClean="0"/>
              <a:t>Violations</a:t>
            </a:r>
            <a:r>
              <a:rPr lang="es-MX" sz="3600" b="1" i="1" dirty="0" smtClean="0"/>
              <a:t> Ranking</a:t>
            </a:r>
            <a:endParaRPr lang="es-AR" sz="60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9208" y="158702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 smtClean="0"/>
              <a:t>5!=120 posibles ordenamientos</a:t>
            </a:r>
          </a:p>
          <a:p>
            <a:pPr marL="0" indent="0">
              <a:buNone/>
            </a:pPr>
            <a:r>
              <a:rPr lang="es-MX" sz="4000" u="sng" dirty="0" smtClean="0"/>
              <a:t>Teorema</a:t>
            </a:r>
            <a:r>
              <a:rPr lang="es-MX" sz="4000" dirty="0" smtClean="0"/>
              <a:t>: MVR en </a:t>
            </a:r>
            <a:r>
              <a:rPr lang="es-MX" sz="4000" dirty="0" err="1" smtClean="0"/>
              <a:t>digrafo</a:t>
            </a:r>
            <a:r>
              <a:rPr lang="es-MX" sz="4000" dirty="0" smtClean="0"/>
              <a:t> de torneo </a:t>
            </a:r>
            <a:r>
              <a:rPr lang="es-MX" sz="4000" dirty="0" smtClean="0">
                <a:sym typeface="Symbol"/>
              </a:rPr>
              <a:t>es un </a:t>
            </a:r>
            <a:r>
              <a:rPr lang="es-MX" sz="4000" dirty="0" smtClean="0"/>
              <a:t>camino </a:t>
            </a:r>
            <a:r>
              <a:rPr lang="es-MX" sz="4000" dirty="0" err="1" smtClean="0"/>
              <a:t>hamiltoniano</a:t>
            </a:r>
            <a:r>
              <a:rPr lang="es-MX" sz="4000" dirty="0" smtClean="0"/>
              <a:t> (visita todos los nodos una única vez)</a:t>
            </a:r>
          </a:p>
          <a:p>
            <a:pPr marL="0" indent="0">
              <a:buNone/>
            </a:pPr>
            <a:endParaRPr lang="es-MX" sz="4000" dirty="0" smtClean="0"/>
          </a:p>
          <a:p>
            <a:pPr marL="0" indent="0">
              <a:buNone/>
            </a:pPr>
            <a:endParaRPr lang="es-MX" sz="4000" b="1" cap="small" dirty="0" smtClean="0"/>
          </a:p>
          <a:p>
            <a:pPr marL="0" indent="0">
              <a:buNone/>
            </a:pPr>
            <a:endParaRPr lang="es-MX" sz="4000" b="1" cap="small" dirty="0" smtClean="0"/>
          </a:p>
          <a:p>
            <a:pPr marL="0" indent="0" algn="r">
              <a:buNone/>
            </a:pPr>
            <a:r>
              <a:rPr lang="es-MX" sz="2000" dirty="0" smtClean="0"/>
              <a:t>Significa: </a:t>
            </a:r>
          </a:p>
          <a:p>
            <a:pPr marL="0" indent="0" algn="r">
              <a:buNone/>
            </a:pPr>
            <a:r>
              <a:rPr lang="es-MX" sz="2000" dirty="0" smtClean="0"/>
              <a:t>“tiene de hijo a”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56" y="4077072"/>
            <a:ext cx="563880" cy="670560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4" y="5765224"/>
            <a:ext cx="571500" cy="685800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84" y="5652462"/>
            <a:ext cx="563880" cy="678180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16" y="6038428"/>
            <a:ext cx="563880" cy="685800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40" y="4166220"/>
            <a:ext cx="571500" cy="685800"/>
          </a:xfrm>
          <a:prstGeom prst="rect">
            <a:avLst/>
          </a:prstGeom>
        </p:spPr>
      </p:pic>
      <p:cxnSp>
        <p:nvCxnSpPr>
          <p:cNvPr id="6" name="5 Conector recto de flecha"/>
          <p:cNvCxnSpPr/>
          <p:nvPr/>
        </p:nvCxnSpPr>
        <p:spPr>
          <a:xfrm flipH="1">
            <a:off x="974576" y="4509120"/>
            <a:ext cx="2757988" cy="125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H="1">
            <a:off x="3655592" y="4747632"/>
            <a:ext cx="204970" cy="10175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4339515" y="4661520"/>
            <a:ext cx="1043141" cy="1330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4524652" y="4412352"/>
            <a:ext cx="2448272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1175440" y="6108124"/>
            <a:ext cx="1956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974576" y="6381328"/>
            <a:ext cx="402178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V="1">
            <a:off x="1115616" y="4581128"/>
            <a:ext cx="5942214" cy="13510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>
            <a:off x="3732564" y="6095608"/>
            <a:ext cx="1263794" cy="696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flipV="1">
            <a:off x="5748788" y="4852020"/>
            <a:ext cx="1606864" cy="11864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/>
          <p:nvPr/>
        </p:nvCxnSpPr>
        <p:spPr>
          <a:xfrm flipV="1">
            <a:off x="3826039" y="4747632"/>
            <a:ext cx="3338249" cy="11845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>
            <a:off x="7740352" y="5445224"/>
            <a:ext cx="97820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7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MVR </a:t>
            </a:r>
            <a:r>
              <a:rPr lang="es-MX" sz="3600" b="1" i="1" dirty="0" err="1" smtClean="0"/>
              <a:t>Minimum</a:t>
            </a:r>
            <a:r>
              <a:rPr lang="es-MX" sz="3600" b="1" i="1" dirty="0" smtClean="0"/>
              <a:t> </a:t>
            </a:r>
            <a:r>
              <a:rPr lang="es-MX" sz="3600" b="1" i="1" dirty="0" err="1" smtClean="0"/>
              <a:t>Violations</a:t>
            </a:r>
            <a:r>
              <a:rPr lang="es-MX" sz="3600" b="1" i="1" dirty="0" smtClean="0"/>
              <a:t> Ranking</a:t>
            </a:r>
            <a:endParaRPr lang="es-AR" sz="60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8702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 smtClean="0"/>
              <a:t>Hay 9 caminos </a:t>
            </a:r>
          </a:p>
          <a:p>
            <a:pPr marL="0" indent="0">
              <a:buNone/>
            </a:pPr>
            <a:r>
              <a:rPr lang="es-MX" sz="4000" dirty="0" err="1" smtClean="0"/>
              <a:t>hamiltonianos</a:t>
            </a:r>
            <a:r>
              <a:rPr lang="es-MX" sz="4000" dirty="0" smtClean="0"/>
              <a:t> </a:t>
            </a:r>
          </a:p>
          <a:p>
            <a:pPr marL="0" indent="0">
              <a:buNone/>
            </a:pPr>
            <a:r>
              <a:rPr lang="es-MX" sz="4000" dirty="0" smtClean="0"/>
              <a:t>en G</a:t>
            </a:r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(ej. Con inicio en BOCA)</a:t>
            </a: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436" y="1861964"/>
            <a:ext cx="563880" cy="670560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50116"/>
            <a:ext cx="571500" cy="685800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64" y="3437354"/>
            <a:ext cx="563880" cy="678180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96" y="3823320"/>
            <a:ext cx="563880" cy="685800"/>
          </a:xfrm>
          <a:prstGeom prst="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20" y="1951112"/>
            <a:ext cx="571500" cy="685800"/>
          </a:xfrm>
          <a:prstGeom prst="rect">
            <a:avLst/>
          </a:prstGeom>
        </p:spPr>
      </p:pic>
      <p:cxnSp>
        <p:nvCxnSpPr>
          <p:cNvPr id="34" name="33 Conector recto de flecha"/>
          <p:cNvCxnSpPr/>
          <p:nvPr/>
        </p:nvCxnSpPr>
        <p:spPr>
          <a:xfrm flipH="1">
            <a:off x="2384256" y="2294012"/>
            <a:ext cx="2757988" cy="125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2585120" y="3893016"/>
            <a:ext cx="1956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5142244" y="3880500"/>
            <a:ext cx="1263794" cy="696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 flipV="1">
            <a:off x="7158468" y="2636912"/>
            <a:ext cx="1606864" cy="11864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7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MVR </a:t>
            </a:r>
            <a:r>
              <a:rPr lang="es-MX" sz="3600" b="1" i="1" dirty="0" err="1" smtClean="0"/>
              <a:t>Minimum</a:t>
            </a:r>
            <a:r>
              <a:rPr lang="es-MX" sz="3600" b="1" i="1" dirty="0" smtClean="0"/>
              <a:t> </a:t>
            </a:r>
            <a:r>
              <a:rPr lang="es-MX" sz="3600" b="1" i="1" dirty="0" err="1" smtClean="0"/>
              <a:t>Violations</a:t>
            </a:r>
            <a:r>
              <a:rPr lang="es-MX" sz="3600" b="1" i="1" dirty="0" smtClean="0"/>
              <a:t> Ranking</a:t>
            </a:r>
            <a:endParaRPr lang="es-AR" sz="60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8702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/>
              <a:t>Hay 9 caminos </a:t>
            </a:r>
          </a:p>
          <a:p>
            <a:pPr marL="0" indent="0">
              <a:buNone/>
            </a:pPr>
            <a:r>
              <a:rPr lang="es-MX" sz="4000" dirty="0" err="1"/>
              <a:t>hamiltonianos</a:t>
            </a:r>
            <a:r>
              <a:rPr lang="es-MX" sz="4000" dirty="0"/>
              <a:t> </a:t>
            </a:r>
          </a:p>
          <a:p>
            <a:pPr marL="0" indent="0">
              <a:buNone/>
            </a:pPr>
            <a:r>
              <a:rPr lang="es-MX" sz="4000" dirty="0"/>
              <a:t>en G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(ej. Con inicio en </a:t>
            </a:r>
            <a:r>
              <a:rPr lang="es-MX" sz="2000" dirty="0" smtClean="0"/>
              <a:t>RIVER)</a:t>
            </a:r>
            <a:endParaRPr lang="es-MX" sz="2000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92" y="4221088"/>
            <a:ext cx="563880" cy="670560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909240"/>
            <a:ext cx="571500" cy="685800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20" y="5796478"/>
            <a:ext cx="563880" cy="678180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252" y="6182444"/>
            <a:ext cx="563880" cy="685800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476" y="4310236"/>
            <a:ext cx="571500" cy="685800"/>
          </a:xfrm>
          <a:prstGeom prst="rect">
            <a:avLst/>
          </a:prstGeom>
        </p:spPr>
      </p:pic>
      <p:cxnSp>
        <p:nvCxnSpPr>
          <p:cNvPr id="28" name="27 Conector recto de flecha"/>
          <p:cNvCxnSpPr/>
          <p:nvPr/>
        </p:nvCxnSpPr>
        <p:spPr>
          <a:xfrm flipH="1">
            <a:off x="3769128" y="4891648"/>
            <a:ext cx="204970" cy="10175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4638188" y="4556368"/>
            <a:ext cx="2448272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1088112" y="6525344"/>
            <a:ext cx="402178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flipV="1">
            <a:off x="5862324" y="4996036"/>
            <a:ext cx="1606864" cy="11864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436" y="1861964"/>
            <a:ext cx="563880" cy="670560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50116"/>
            <a:ext cx="571500" cy="685800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64" y="3437354"/>
            <a:ext cx="563880" cy="678180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96" y="3823320"/>
            <a:ext cx="563880" cy="685800"/>
          </a:xfrm>
          <a:prstGeom prst="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20" y="1951112"/>
            <a:ext cx="571500" cy="685800"/>
          </a:xfrm>
          <a:prstGeom prst="rect">
            <a:avLst/>
          </a:prstGeom>
        </p:spPr>
      </p:pic>
      <p:cxnSp>
        <p:nvCxnSpPr>
          <p:cNvPr id="37" name="36 Conector recto de flecha"/>
          <p:cNvCxnSpPr/>
          <p:nvPr/>
        </p:nvCxnSpPr>
        <p:spPr>
          <a:xfrm>
            <a:off x="5749195" y="2446412"/>
            <a:ext cx="1043141" cy="1330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5934332" y="2197244"/>
            <a:ext cx="2448272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2585120" y="3893016"/>
            <a:ext cx="1956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V="1">
            <a:off x="5235719" y="2532524"/>
            <a:ext cx="3338249" cy="11845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8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MVR </a:t>
            </a:r>
            <a:r>
              <a:rPr lang="es-MX" sz="3600" b="1" i="1" dirty="0" err="1" smtClean="0"/>
              <a:t>Minimum</a:t>
            </a:r>
            <a:r>
              <a:rPr lang="es-MX" sz="3600" b="1" i="1" dirty="0" smtClean="0"/>
              <a:t> </a:t>
            </a:r>
            <a:r>
              <a:rPr lang="es-MX" sz="3600" b="1" i="1" dirty="0" err="1" smtClean="0"/>
              <a:t>Violations</a:t>
            </a:r>
            <a:r>
              <a:rPr lang="es-MX" sz="3600" b="1" i="1" dirty="0" smtClean="0"/>
              <a:t> Ranking</a:t>
            </a:r>
            <a:endParaRPr lang="es-AR" sz="60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8702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/>
              <a:t>Hay 9 caminos </a:t>
            </a:r>
          </a:p>
          <a:p>
            <a:pPr marL="0" indent="0">
              <a:buNone/>
            </a:pPr>
            <a:r>
              <a:rPr lang="es-MX" sz="4000" dirty="0" err="1"/>
              <a:t>hamiltonianos</a:t>
            </a:r>
            <a:r>
              <a:rPr lang="es-MX" sz="4000" dirty="0"/>
              <a:t> </a:t>
            </a:r>
          </a:p>
          <a:p>
            <a:pPr marL="0" indent="0">
              <a:buNone/>
            </a:pPr>
            <a:r>
              <a:rPr lang="es-MX" sz="4000" dirty="0"/>
              <a:t>en G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(ej. Con inicio en </a:t>
            </a:r>
            <a:r>
              <a:rPr lang="es-MX" sz="2000" dirty="0" smtClean="0"/>
              <a:t>INDPT)</a:t>
            </a:r>
            <a:endParaRPr lang="es-MX" sz="2000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92" y="4221088"/>
            <a:ext cx="563880" cy="670560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909240"/>
            <a:ext cx="571500" cy="685800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20" y="5796478"/>
            <a:ext cx="563880" cy="678180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252" y="6182444"/>
            <a:ext cx="563880" cy="685800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476" y="4310236"/>
            <a:ext cx="571500" cy="685800"/>
          </a:xfrm>
          <a:prstGeom prst="rect">
            <a:avLst/>
          </a:prstGeom>
        </p:spPr>
      </p:pic>
      <p:cxnSp>
        <p:nvCxnSpPr>
          <p:cNvPr id="6" name="5 Conector recto de flecha"/>
          <p:cNvCxnSpPr/>
          <p:nvPr/>
        </p:nvCxnSpPr>
        <p:spPr>
          <a:xfrm flipH="1">
            <a:off x="1088112" y="4653136"/>
            <a:ext cx="2757988" cy="125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4638188" y="4556368"/>
            <a:ext cx="2448272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1088112" y="6525344"/>
            <a:ext cx="402178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/>
          <p:nvPr/>
        </p:nvCxnSpPr>
        <p:spPr>
          <a:xfrm flipV="1">
            <a:off x="3939575" y="4891648"/>
            <a:ext cx="3338249" cy="11845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436" y="1861964"/>
            <a:ext cx="563880" cy="670560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50116"/>
            <a:ext cx="571500" cy="685800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64" y="3437354"/>
            <a:ext cx="563880" cy="678180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96" y="3823320"/>
            <a:ext cx="563880" cy="685800"/>
          </a:xfrm>
          <a:prstGeom prst="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20" y="1951112"/>
            <a:ext cx="571500" cy="685800"/>
          </a:xfrm>
          <a:prstGeom prst="rect">
            <a:avLst/>
          </a:prstGeom>
        </p:spPr>
      </p:pic>
      <p:cxnSp>
        <p:nvCxnSpPr>
          <p:cNvPr id="34" name="33 Conector recto de flecha"/>
          <p:cNvCxnSpPr/>
          <p:nvPr/>
        </p:nvCxnSpPr>
        <p:spPr>
          <a:xfrm flipH="1">
            <a:off x="2384256" y="2294012"/>
            <a:ext cx="2757988" cy="125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5934332" y="2197244"/>
            <a:ext cx="2448272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5142244" y="3880500"/>
            <a:ext cx="1263794" cy="696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 flipV="1">
            <a:off x="7158468" y="2636912"/>
            <a:ext cx="1606864" cy="11864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8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MVR </a:t>
            </a:r>
            <a:r>
              <a:rPr lang="es-MX" sz="3600" b="1" i="1" dirty="0" err="1" smtClean="0"/>
              <a:t>Minimum</a:t>
            </a:r>
            <a:r>
              <a:rPr lang="es-MX" sz="3600" b="1" i="1" dirty="0" smtClean="0"/>
              <a:t> </a:t>
            </a:r>
            <a:r>
              <a:rPr lang="es-MX" sz="3600" b="1" i="1" dirty="0" err="1" smtClean="0"/>
              <a:t>Violations</a:t>
            </a:r>
            <a:r>
              <a:rPr lang="es-MX" sz="3600" b="1" i="1" dirty="0" smtClean="0"/>
              <a:t> Ranking</a:t>
            </a:r>
            <a:endParaRPr lang="es-AR" sz="60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8702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/>
              <a:t>Hay 9 caminos </a:t>
            </a:r>
          </a:p>
          <a:p>
            <a:pPr marL="0" indent="0">
              <a:buNone/>
            </a:pPr>
            <a:r>
              <a:rPr lang="es-MX" sz="4000" dirty="0" err="1"/>
              <a:t>hamiltonianos</a:t>
            </a:r>
            <a:r>
              <a:rPr lang="es-MX" sz="4000" dirty="0"/>
              <a:t> </a:t>
            </a:r>
          </a:p>
          <a:p>
            <a:pPr marL="0" indent="0">
              <a:buNone/>
            </a:pPr>
            <a:r>
              <a:rPr lang="es-MX" sz="4000" dirty="0"/>
              <a:t>en G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(otros 2 ejemplos más)</a:t>
            </a:r>
            <a:endParaRPr lang="es-MX" sz="2000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92" y="4221088"/>
            <a:ext cx="563880" cy="670560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909240"/>
            <a:ext cx="571500" cy="685800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20" y="5796478"/>
            <a:ext cx="563880" cy="678180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252" y="6182444"/>
            <a:ext cx="563880" cy="685800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476" y="4310236"/>
            <a:ext cx="571500" cy="685800"/>
          </a:xfrm>
          <a:prstGeom prst="rect">
            <a:avLst/>
          </a:prstGeom>
        </p:spPr>
      </p:pic>
      <p:cxnSp>
        <p:nvCxnSpPr>
          <p:cNvPr id="6" name="5 Conector recto de flecha"/>
          <p:cNvCxnSpPr/>
          <p:nvPr/>
        </p:nvCxnSpPr>
        <p:spPr>
          <a:xfrm flipH="1">
            <a:off x="1088112" y="4653136"/>
            <a:ext cx="2757988" cy="125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4638188" y="4556368"/>
            <a:ext cx="2448272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1288976" y="6252140"/>
            <a:ext cx="1956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>
            <a:off x="3846100" y="6239624"/>
            <a:ext cx="1263794" cy="696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436" y="1861964"/>
            <a:ext cx="563880" cy="670560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50116"/>
            <a:ext cx="571500" cy="685800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64" y="3437354"/>
            <a:ext cx="563880" cy="678180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96" y="3823320"/>
            <a:ext cx="563880" cy="685800"/>
          </a:xfrm>
          <a:prstGeom prst="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20" y="1951112"/>
            <a:ext cx="571500" cy="685800"/>
          </a:xfrm>
          <a:prstGeom prst="rect">
            <a:avLst/>
          </a:prstGeom>
        </p:spPr>
      </p:pic>
      <p:cxnSp>
        <p:nvCxnSpPr>
          <p:cNvPr id="34" name="33 Conector recto de flecha"/>
          <p:cNvCxnSpPr/>
          <p:nvPr/>
        </p:nvCxnSpPr>
        <p:spPr>
          <a:xfrm flipH="1">
            <a:off x="2384256" y="2294012"/>
            <a:ext cx="2757988" cy="125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5934332" y="2197244"/>
            <a:ext cx="2448272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2585120" y="3893016"/>
            <a:ext cx="1956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 flipV="1">
            <a:off x="7158468" y="2636912"/>
            <a:ext cx="1606864" cy="11864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4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630917"/>
              </p:ext>
            </p:extLst>
          </p:nvPr>
        </p:nvGraphicFramePr>
        <p:xfrm>
          <a:off x="683568" y="2636912"/>
          <a:ext cx="6520705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341"/>
                <a:gridCol w="613596"/>
                <a:gridCol w="613596"/>
                <a:gridCol w="613596"/>
                <a:gridCol w="613596"/>
                <a:gridCol w="613596"/>
                <a:gridCol w="613596"/>
                <a:gridCol w="613596"/>
                <a:gridCol w="613596"/>
                <a:gridCol w="6135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Orden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1°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2°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3°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4°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5°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#</a:t>
                      </a:r>
                      <a:r>
                        <a:rPr lang="es-MX" sz="2400" baseline="0" dirty="0" smtClean="0"/>
                        <a:t> de </a:t>
                      </a:r>
                      <a:r>
                        <a:rPr lang="es-MX" sz="2400" baseline="0" dirty="0" err="1" smtClean="0"/>
                        <a:t>Viol</a:t>
                      </a:r>
                      <a:r>
                        <a:rPr lang="es-MX" sz="2400" baseline="0" dirty="0" smtClean="0"/>
                        <a:t>.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2400" b="1" kern="1200" dirty="0" smtClean="0">
                        <a:solidFill>
                          <a:srgbClr val="E9EDF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MX" sz="2400" b="1" kern="1200" dirty="0" smtClean="0">
                          <a:solidFill>
                            <a:srgbClr val="E9EDF4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AR" sz="2400" b="1" kern="1200" dirty="0">
                        <a:solidFill>
                          <a:srgbClr val="E9EDF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rgbClr val="E9EDF4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rgbClr val="E9EDF4"/>
                          </a:solidFill>
                        </a:rPr>
                        <a:t>3</a:t>
                      </a:r>
                      <a:endParaRPr lang="es-AR" sz="2400" b="1" dirty="0">
                        <a:solidFill>
                          <a:srgbClr val="E9ED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rgbClr val="E9EDF4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rgbClr val="E9EDF4"/>
                          </a:solidFill>
                        </a:rPr>
                        <a:t>4</a:t>
                      </a:r>
                      <a:endParaRPr lang="es-AR" sz="2400" b="1" dirty="0">
                        <a:solidFill>
                          <a:srgbClr val="E9ED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rgbClr val="E9EDF4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rgbClr val="E9EDF4"/>
                          </a:solidFill>
                        </a:rPr>
                        <a:t>4</a:t>
                      </a:r>
                      <a:endParaRPr lang="es-AR" sz="2400" b="1" dirty="0">
                        <a:solidFill>
                          <a:srgbClr val="E9ED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rgbClr val="E9EDF4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rgbClr val="E9EDF4"/>
                          </a:solidFill>
                        </a:rPr>
                        <a:t>3</a:t>
                      </a:r>
                      <a:endParaRPr lang="es-AR" sz="2400" b="1" dirty="0">
                        <a:solidFill>
                          <a:srgbClr val="E9ED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rgbClr val="E9EDF4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rgbClr val="E9EDF4"/>
                          </a:solidFill>
                        </a:rPr>
                        <a:t>5</a:t>
                      </a:r>
                      <a:endParaRPr lang="es-AR" sz="2400" b="1" dirty="0">
                        <a:solidFill>
                          <a:srgbClr val="E9ED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rgbClr val="E9EDF4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rgbClr val="E9EDF4"/>
                          </a:solidFill>
                        </a:rPr>
                        <a:t>4</a:t>
                      </a:r>
                      <a:endParaRPr lang="es-AR" sz="2400" b="1" dirty="0">
                        <a:solidFill>
                          <a:srgbClr val="E9ED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rgbClr val="E9EDF4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rgbClr val="E9EDF4"/>
                          </a:solidFill>
                        </a:rPr>
                        <a:t>5</a:t>
                      </a:r>
                      <a:endParaRPr lang="es-AR" sz="2400" b="1" dirty="0">
                        <a:solidFill>
                          <a:srgbClr val="E9ED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rgbClr val="E9EDF4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rgbClr val="E9EDF4"/>
                          </a:solidFill>
                        </a:rPr>
                        <a:t>3</a:t>
                      </a:r>
                      <a:endParaRPr lang="es-AR" sz="2400" b="1" dirty="0">
                        <a:solidFill>
                          <a:srgbClr val="E9EDF4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9208" y="158702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u="sng" dirty="0" smtClean="0"/>
              <a:t>Candidatos a MVR</a:t>
            </a:r>
            <a:endParaRPr lang="es-MX" sz="2000" b="1" dirty="0" smtClean="0">
              <a:solidFill>
                <a:schemeClr val="accent6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MVR </a:t>
            </a:r>
            <a:r>
              <a:rPr lang="es-MX" sz="3600" b="1" i="1" dirty="0" err="1" smtClean="0"/>
              <a:t>Minimum</a:t>
            </a:r>
            <a:r>
              <a:rPr lang="es-MX" sz="3600" b="1" i="1" dirty="0" smtClean="0"/>
              <a:t> </a:t>
            </a:r>
            <a:r>
              <a:rPr lang="es-MX" sz="3600" b="1" i="1" dirty="0" err="1" smtClean="0"/>
              <a:t>Violations</a:t>
            </a:r>
            <a:r>
              <a:rPr lang="es-MX" sz="3600" b="1" i="1" dirty="0" smtClean="0"/>
              <a:t> Ranking</a:t>
            </a:r>
            <a:endParaRPr lang="es-AR" sz="6000" b="1" i="1" dirty="0"/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27432"/>
            <a:ext cx="433806" cy="515877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48" y="3956900"/>
            <a:ext cx="433806" cy="521740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68" y="4462773"/>
            <a:ext cx="433806" cy="527602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86" y="3518990"/>
            <a:ext cx="439668" cy="527602"/>
          </a:xfrm>
          <a:prstGeom prst="rect">
            <a:avLst/>
          </a:prstGeom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48" y="4897848"/>
            <a:ext cx="439668" cy="527602"/>
          </a:xfrm>
          <a:prstGeom prst="rect">
            <a:avLst/>
          </a:prstGeom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40" y="3493529"/>
            <a:ext cx="433806" cy="521740"/>
          </a:xfrm>
          <a:prstGeom prst="rect">
            <a:avLst/>
          </a:prstGeom>
        </p:spPr>
      </p:pic>
      <p:pic>
        <p:nvPicPr>
          <p:cNvPr id="48" name="4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78" y="3055619"/>
            <a:ext cx="439668" cy="527602"/>
          </a:xfrm>
          <a:prstGeom prst="rect">
            <a:avLst/>
          </a:prstGeom>
        </p:spPr>
      </p:pic>
      <p:pic>
        <p:nvPicPr>
          <p:cNvPr id="50" name="4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28" y="4896154"/>
            <a:ext cx="433806" cy="515877"/>
          </a:xfrm>
          <a:prstGeom prst="rect">
            <a:avLst/>
          </a:prstGeom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02" y="3981518"/>
            <a:ext cx="433806" cy="527602"/>
          </a:xfrm>
          <a:prstGeom prst="rect">
            <a:avLst/>
          </a:prstGeom>
        </p:spPr>
      </p:pic>
      <p:pic>
        <p:nvPicPr>
          <p:cNvPr id="49" name="4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40" y="4421872"/>
            <a:ext cx="439668" cy="527602"/>
          </a:xfrm>
          <a:prstGeom prst="rect">
            <a:avLst/>
          </a:prstGeom>
        </p:spPr>
      </p:pic>
      <p:pic>
        <p:nvPicPr>
          <p:cNvPr id="56" name="5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92" y="3024500"/>
            <a:ext cx="433806" cy="521740"/>
          </a:xfrm>
          <a:prstGeom prst="rect">
            <a:avLst/>
          </a:prstGeom>
        </p:spPr>
      </p:pic>
      <p:pic>
        <p:nvPicPr>
          <p:cNvPr id="57" name="5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92" y="3499997"/>
            <a:ext cx="439668" cy="527602"/>
          </a:xfrm>
          <a:prstGeom prst="rect">
            <a:avLst/>
          </a:prstGeom>
        </p:spPr>
      </p:pic>
      <p:pic>
        <p:nvPicPr>
          <p:cNvPr id="58" name="5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23" y="3961175"/>
            <a:ext cx="433806" cy="515877"/>
          </a:xfrm>
          <a:prstGeom prst="rect">
            <a:avLst/>
          </a:prstGeom>
        </p:spPr>
      </p:pic>
      <p:pic>
        <p:nvPicPr>
          <p:cNvPr id="59" name="5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23" y="4463633"/>
            <a:ext cx="439668" cy="527602"/>
          </a:xfrm>
          <a:prstGeom prst="rect">
            <a:avLst/>
          </a:prstGeom>
        </p:spPr>
      </p:pic>
      <p:pic>
        <p:nvPicPr>
          <p:cNvPr id="60" name="5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84" y="4919331"/>
            <a:ext cx="433806" cy="527602"/>
          </a:xfrm>
          <a:prstGeom prst="rect">
            <a:avLst/>
          </a:prstGeom>
        </p:spPr>
      </p:pic>
      <p:pic>
        <p:nvPicPr>
          <p:cNvPr id="61" name="6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64" y="3055619"/>
            <a:ext cx="439668" cy="527602"/>
          </a:xfrm>
          <a:prstGeom prst="rect">
            <a:avLst/>
          </a:prstGeom>
        </p:spPr>
      </p:pic>
      <p:pic>
        <p:nvPicPr>
          <p:cNvPr id="62" name="6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64" y="3494372"/>
            <a:ext cx="433806" cy="521740"/>
          </a:xfrm>
          <a:prstGeom prst="rect">
            <a:avLst/>
          </a:prstGeom>
        </p:spPr>
      </p:pic>
      <p:pic>
        <p:nvPicPr>
          <p:cNvPr id="63" name="6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64" y="3954353"/>
            <a:ext cx="439668" cy="527602"/>
          </a:xfrm>
          <a:prstGeom prst="rect">
            <a:avLst/>
          </a:prstGeom>
        </p:spPr>
      </p:pic>
      <p:pic>
        <p:nvPicPr>
          <p:cNvPr id="64" name="6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64" y="4429472"/>
            <a:ext cx="433806" cy="515877"/>
          </a:xfrm>
          <a:prstGeom prst="rect">
            <a:avLst/>
          </a:prstGeom>
        </p:spPr>
      </p:pic>
      <p:pic>
        <p:nvPicPr>
          <p:cNvPr id="65" name="6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64" y="4919331"/>
            <a:ext cx="433806" cy="527602"/>
          </a:xfrm>
          <a:prstGeom prst="rect">
            <a:avLst/>
          </a:prstGeom>
        </p:spPr>
      </p:pic>
      <p:pic>
        <p:nvPicPr>
          <p:cNvPr id="66" name="6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28" y="3055619"/>
            <a:ext cx="439668" cy="527602"/>
          </a:xfrm>
          <a:prstGeom prst="rect">
            <a:avLst/>
          </a:prstGeom>
        </p:spPr>
      </p:pic>
      <p:pic>
        <p:nvPicPr>
          <p:cNvPr id="67" name="6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29" y="3500520"/>
            <a:ext cx="433806" cy="527602"/>
          </a:xfrm>
          <a:prstGeom prst="rect">
            <a:avLst/>
          </a:prstGeom>
        </p:spPr>
      </p:pic>
      <p:pic>
        <p:nvPicPr>
          <p:cNvPr id="68" name="6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967" y="3953969"/>
            <a:ext cx="439668" cy="527602"/>
          </a:xfrm>
          <a:prstGeom prst="rect">
            <a:avLst/>
          </a:prstGeom>
        </p:spPr>
      </p:pic>
      <p:pic>
        <p:nvPicPr>
          <p:cNvPr id="69" name="6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27" y="4442327"/>
            <a:ext cx="433806" cy="515877"/>
          </a:xfrm>
          <a:prstGeom prst="rect">
            <a:avLst/>
          </a:prstGeom>
        </p:spPr>
      </p:pic>
      <p:pic>
        <p:nvPicPr>
          <p:cNvPr id="70" name="6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27" y="4896493"/>
            <a:ext cx="433806" cy="521740"/>
          </a:xfrm>
          <a:prstGeom prst="rect">
            <a:avLst/>
          </a:prstGeom>
        </p:spPr>
      </p:pic>
      <p:pic>
        <p:nvPicPr>
          <p:cNvPr id="71" name="7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55" y="3057151"/>
            <a:ext cx="433806" cy="527602"/>
          </a:xfrm>
          <a:prstGeom prst="rect">
            <a:avLst/>
          </a:prstGeom>
        </p:spPr>
      </p:pic>
      <p:pic>
        <p:nvPicPr>
          <p:cNvPr id="72" name="7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24" y="3499997"/>
            <a:ext cx="439668" cy="527602"/>
          </a:xfrm>
          <a:prstGeom prst="rect">
            <a:avLst/>
          </a:prstGeom>
        </p:spPr>
      </p:pic>
      <p:pic>
        <p:nvPicPr>
          <p:cNvPr id="73" name="7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18" y="3960910"/>
            <a:ext cx="433806" cy="515877"/>
          </a:xfrm>
          <a:prstGeom prst="rect">
            <a:avLst/>
          </a:prstGeom>
        </p:spPr>
      </p:pic>
      <p:pic>
        <p:nvPicPr>
          <p:cNvPr id="74" name="7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56" y="4464581"/>
            <a:ext cx="439668" cy="527602"/>
          </a:xfrm>
          <a:prstGeom prst="rect">
            <a:avLst/>
          </a:prstGeom>
        </p:spPr>
      </p:pic>
      <p:pic>
        <p:nvPicPr>
          <p:cNvPr id="75" name="7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56" y="4902641"/>
            <a:ext cx="433806" cy="521740"/>
          </a:xfrm>
          <a:prstGeom prst="rect">
            <a:avLst/>
          </a:prstGeom>
        </p:spPr>
      </p:pic>
      <p:pic>
        <p:nvPicPr>
          <p:cNvPr id="76" name="7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98" y="3036837"/>
            <a:ext cx="439668" cy="527602"/>
          </a:xfrm>
          <a:prstGeom prst="rect">
            <a:avLst/>
          </a:prstGeom>
        </p:spPr>
      </p:pic>
      <p:pic>
        <p:nvPicPr>
          <p:cNvPr id="77" name="7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92" y="3497750"/>
            <a:ext cx="433806" cy="515877"/>
          </a:xfrm>
          <a:prstGeom prst="rect">
            <a:avLst/>
          </a:prstGeom>
        </p:spPr>
      </p:pic>
      <p:pic>
        <p:nvPicPr>
          <p:cNvPr id="78" name="7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30" y="4001421"/>
            <a:ext cx="439668" cy="527602"/>
          </a:xfrm>
          <a:prstGeom prst="rect">
            <a:avLst/>
          </a:prstGeom>
        </p:spPr>
      </p:pic>
      <p:pic>
        <p:nvPicPr>
          <p:cNvPr id="79" name="7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30" y="4439481"/>
            <a:ext cx="433806" cy="521740"/>
          </a:xfrm>
          <a:prstGeom prst="rect">
            <a:avLst/>
          </a:prstGeom>
        </p:spPr>
      </p:pic>
      <p:pic>
        <p:nvPicPr>
          <p:cNvPr id="80" name="7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752" y="4929545"/>
            <a:ext cx="433806" cy="527602"/>
          </a:xfrm>
          <a:prstGeom prst="rect">
            <a:avLst/>
          </a:prstGeom>
        </p:spPr>
      </p:pic>
      <p:pic>
        <p:nvPicPr>
          <p:cNvPr id="47" name="4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80" y="3041911"/>
            <a:ext cx="439668" cy="527602"/>
          </a:xfrm>
          <a:prstGeom prst="rect">
            <a:avLst/>
          </a:prstGeom>
        </p:spPr>
      </p:pic>
      <p:pic>
        <p:nvPicPr>
          <p:cNvPr id="81" name="8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80" y="3497750"/>
            <a:ext cx="439668" cy="527602"/>
          </a:xfrm>
          <a:prstGeom prst="rect">
            <a:avLst/>
          </a:prstGeom>
        </p:spPr>
      </p:pic>
      <p:pic>
        <p:nvPicPr>
          <p:cNvPr id="82" name="8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71" y="3969808"/>
            <a:ext cx="433806" cy="515877"/>
          </a:xfrm>
          <a:prstGeom prst="rect">
            <a:avLst/>
          </a:prstGeom>
        </p:spPr>
      </p:pic>
      <p:pic>
        <p:nvPicPr>
          <p:cNvPr id="83" name="8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71" y="4412227"/>
            <a:ext cx="433806" cy="521740"/>
          </a:xfrm>
          <a:prstGeom prst="rect">
            <a:avLst/>
          </a:prstGeom>
        </p:spPr>
      </p:pic>
      <p:pic>
        <p:nvPicPr>
          <p:cNvPr id="84" name="8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80" y="4917881"/>
            <a:ext cx="433806" cy="527602"/>
          </a:xfrm>
          <a:prstGeom prst="rect">
            <a:avLst/>
          </a:prstGeom>
        </p:spPr>
      </p:pic>
      <p:pic>
        <p:nvPicPr>
          <p:cNvPr id="85" name="8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06" y="4897848"/>
            <a:ext cx="439668" cy="527602"/>
          </a:xfrm>
          <a:prstGeom prst="rect">
            <a:avLst/>
          </a:prstGeom>
        </p:spPr>
      </p:pic>
      <p:pic>
        <p:nvPicPr>
          <p:cNvPr id="86" name="8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74" y="3498621"/>
            <a:ext cx="433806" cy="527602"/>
          </a:xfrm>
          <a:prstGeom prst="rect">
            <a:avLst/>
          </a:prstGeom>
        </p:spPr>
      </p:pic>
      <p:pic>
        <p:nvPicPr>
          <p:cNvPr id="87" name="8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12" y="3952070"/>
            <a:ext cx="439668" cy="527602"/>
          </a:xfrm>
          <a:prstGeom prst="rect">
            <a:avLst/>
          </a:prstGeom>
        </p:spPr>
      </p:pic>
      <p:pic>
        <p:nvPicPr>
          <p:cNvPr id="88" name="8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72" y="4440428"/>
            <a:ext cx="433806" cy="515877"/>
          </a:xfrm>
          <a:prstGeom prst="rect">
            <a:avLst/>
          </a:prstGeom>
        </p:spPr>
      </p:pic>
      <p:pic>
        <p:nvPicPr>
          <p:cNvPr id="89" name="8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74" y="3021569"/>
            <a:ext cx="433806" cy="5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557198"/>
              </p:ext>
            </p:extLst>
          </p:nvPr>
        </p:nvGraphicFramePr>
        <p:xfrm>
          <a:off x="683568" y="2636912"/>
          <a:ext cx="6520705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341"/>
                <a:gridCol w="613596"/>
                <a:gridCol w="613596"/>
                <a:gridCol w="613596"/>
                <a:gridCol w="613596"/>
                <a:gridCol w="613596"/>
                <a:gridCol w="613596"/>
                <a:gridCol w="613596"/>
                <a:gridCol w="613596"/>
                <a:gridCol w="6135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Orden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1°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2°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3°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4°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5°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#</a:t>
                      </a:r>
                      <a:r>
                        <a:rPr lang="es-MX" sz="2400" baseline="0" dirty="0" smtClean="0"/>
                        <a:t> de </a:t>
                      </a:r>
                      <a:r>
                        <a:rPr lang="es-MX" sz="2400" baseline="0" dirty="0" err="1" smtClean="0"/>
                        <a:t>Viol</a:t>
                      </a:r>
                      <a:r>
                        <a:rPr lang="es-MX" sz="2400" baseline="0" dirty="0" smtClean="0"/>
                        <a:t>.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A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9208" y="158702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u="sng" dirty="0" smtClean="0"/>
              <a:t>Candidatos a MVR</a:t>
            </a:r>
            <a:endParaRPr lang="es-MX" sz="2000" b="1" dirty="0" smtClean="0">
              <a:solidFill>
                <a:schemeClr val="accent6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MVR </a:t>
            </a:r>
            <a:r>
              <a:rPr lang="es-MX" sz="3600" b="1" i="1" dirty="0" err="1" smtClean="0"/>
              <a:t>Minimum</a:t>
            </a:r>
            <a:r>
              <a:rPr lang="es-MX" sz="3600" b="1" i="1" dirty="0" smtClean="0"/>
              <a:t> </a:t>
            </a:r>
            <a:r>
              <a:rPr lang="es-MX" sz="3600" b="1" i="1" dirty="0" err="1" smtClean="0"/>
              <a:t>Violations</a:t>
            </a:r>
            <a:r>
              <a:rPr lang="es-MX" sz="3600" b="1" i="1" dirty="0" smtClean="0"/>
              <a:t> Ranking</a:t>
            </a:r>
            <a:endParaRPr lang="es-AR" sz="6000" b="1" i="1" dirty="0"/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27432"/>
            <a:ext cx="433806" cy="515877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48" y="3956900"/>
            <a:ext cx="433806" cy="521740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68" y="4462773"/>
            <a:ext cx="433806" cy="527602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86" y="3518990"/>
            <a:ext cx="439668" cy="527602"/>
          </a:xfrm>
          <a:prstGeom prst="rect">
            <a:avLst/>
          </a:prstGeom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48" y="4897848"/>
            <a:ext cx="439668" cy="527602"/>
          </a:xfrm>
          <a:prstGeom prst="rect">
            <a:avLst/>
          </a:prstGeom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40" y="3493529"/>
            <a:ext cx="433806" cy="521740"/>
          </a:xfrm>
          <a:prstGeom prst="rect">
            <a:avLst/>
          </a:prstGeom>
        </p:spPr>
      </p:pic>
      <p:pic>
        <p:nvPicPr>
          <p:cNvPr id="48" name="4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78" y="3055619"/>
            <a:ext cx="439668" cy="527602"/>
          </a:xfrm>
          <a:prstGeom prst="rect">
            <a:avLst/>
          </a:prstGeom>
        </p:spPr>
      </p:pic>
      <p:pic>
        <p:nvPicPr>
          <p:cNvPr id="50" name="4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28" y="4896154"/>
            <a:ext cx="433806" cy="515877"/>
          </a:xfrm>
          <a:prstGeom prst="rect">
            <a:avLst/>
          </a:prstGeom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02" y="3981518"/>
            <a:ext cx="433806" cy="527602"/>
          </a:xfrm>
          <a:prstGeom prst="rect">
            <a:avLst/>
          </a:prstGeom>
        </p:spPr>
      </p:pic>
      <p:pic>
        <p:nvPicPr>
          <p:cNvPr id="49" name="4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40" y="4421872"/>
            <a:ext cx="439668" cy="527602"/>
          </a:xfrm>
          <a:prstGeom prst="rect">
            <a:avLst/>
          </a:prstGeom>
        </p:spPr>
      </p:pic>
      <p:pic>
        <p:nvPicPr>
          <p:cNvPr id="56" name="5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92" y="3024500"/>
            <a:ext cx="433806" cy="521740"/>
          </a:xfrm>
          <a:prstGeom prst="rect">
            <a:avLst/>
          </a:prstGeom>
        </p:spPr>
      </p:pic>
      <p:pic>
        <p:nvPicPr>
          <p:cNvPr id="57" name="5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92" y="3499997"/>
            <a:ext cx="439668" cy="527602"/>
          </a:xfrm>
          <a:prstGeom prst="rect">
            <a:avLst/>
          </a:prstGeom>
        </p:spPr>
      </p:pic>
      <p:pic>
        <p:nvPicPr>
          <p:cNvPr id="58" name="5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23" y="3961175"/>
            <a:ext cx="433806" cy="515877"/>
          </a:xfrm>
          <a:prstGeom prst="rect">
            <a:avLst/>
          </a:prstGeom>
        </p:spPr>
      </p:pic>
      <p:pic>
        <p:nvPicPr>
          <p:cNvPr id="59" name="5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23" y="4463633"/>
            <a:ext cx="439668" cy="527602"/>
          </a:xfrm>
          <a:prstGeom prst="rect">
            <a:avLst/>
          </a:prstGeom>
        </p:spPr>
      </p:pic>
      <p:pic>
        <p:nvPicPr>
          <p:cNvPr id="60" name="5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84" y="4919331"/>
            <a:ext cx="433806" cy="527602"/>
          </a:xfrm>
          <a:prstGeom prst="rect">
            <a:avLst/>
          </a:prstGeom>
        </p:spPr>
      </p:pic>
      <p:pic>
        <p:nvPicPr>
          <p:cNvPr id="61" name="6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64" y="3055619"/>
            <a:ext cx="439668" cy="527602"/>
          </a:xfrm>
          <a:prstGeom prst="rect">
            <a:avLst/>
          </a:prstGeom>
        </p:spPr>
      </p:pic>
      <p:pic>
        <p:nvPicPr>
          <p:cNvPr id="62" name="6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64" y="3494372"/>
            <a:ext cx="433806" cy="521740"/>
          </a:xfrm>
          <a:prstGeom prst="rect">
            <a:avLst/>
          </a:prstGeom>
        </p:spPr>
      </p:pic>
      <p:pic>
        <p:nvPicPr>
          <p:cNvPr id="63" name="6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64" y="3954353"/>
            <a:ext cx="439668" cy="527602"/>
          </a:xfrm>
          <a:prstGeom prst="rect">
            <a:avLst/>
          </a:prstGeom>
        </p:spPr>
      </p:pic>
      <p:pic>
        <p:nvPicPr>
          <p:cNvPr id="64" name="6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64" y="4429472"/>
            <a:ext cx="433806" cy="515877"/>
          </a:xfrm>
          <a:prstGeom prst="rect">
            <a:avLst/>
          </a:prstGeom>
        </p:spPr>
      </p:pic>
      <p:pic>
        <p:nvPicPr>
          <p:cNvPr id="65" name="6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64" y="4919331"/>
            <a:ext cx="433806" cy="527602"/>
          </a:xfrm>
          <a:prstGeom prst="rect">
            <a:avLst/>
          </a:prstGeom>
        </p:spPr>
      </p:pic>
      <p:pic>
        <p:nvPicPr>
          <p:cNvPr id="66" name="6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28" y="3055619"/>
            <a:ext cx="439668" cy="527602"/>
          </a:xfrm>
          <a:prstGeom prst="rect">
            <a:avLst/>
          </a:prstGeom>
        </p:spPr>
      </p:pic>
      <p:pic>
        <p:nvPicPr>
          <p:cNvPr id="67" name="6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29" y="3500520"/>
            <a:ext cx="433806" cy="527602"/>
          </a:xfrm>
          <a:prstGeom prst="rect">
            <a:avLst/>
          </a:prstGeom>
        </p:spPr>
      </p:pic>
      <p:pic>
        <p:nvPicPr>
          <p:cNvPr id="68" name="6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967" y="3953969"/>
            <a:ext cx="439668" cy="527602"/>
          </a:xfrm>
          <a:prstGeom prst="rect">
            <a:avLst/>
          </a:prstGeom>
        </p:spPr>
      </p:pic>
      <p:pic>
        <p:nvPicPr>
          <p:cNvPr id="69" name="6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27" y="4442327"/>
            <a:ext cx="433806" cy="515877"/>
          </a:xfrm>
          <a:prstGeom prst="rect">
            <a:avLst/>
          </a:prstGeom>
        </p:spPr>
      </p:pic>
      <p:pic>
        <p:nvPicPr>
          <p:cNvPr id="70" name="6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27" y="4896493"/>
            <a:ext cx="433806" cy="521740"/>
          </a:xfrm>
          <a:prstGeom prst="rect">
            <a:avLst/>
          </a:prstGeom>
        </p:spPr>
      </p:pic>
      <p:pic>
        <p:nvPicPr>
          <p:cNvPr id="71" name="7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55" y="3057151"/>
            <a:ext cx="433806" cy="527602"/>
          </a:xfrm>
          <a:prstGeom prst="rect">
            <a:avLst/>
          </a:prstGeom>
        </p:spPr>
      </p:pic>
      <p:pic>
        <p:nvPicPr>
          <p:cNvPr id="72" name="7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24" y="3499997"/>
            <a:ext cx="439668" cy="527602"/>
          </a:xfrm>
          <a:prstGeom prst="rect">
            <a:avLst/>
          </a:prstGeom>
        </p:spPr>
      </p:pic>
      <p:pic>
        <p:nvPicPr>
          <p:cNvPr id="73" name="7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18" y="3960910"/>
            <a:ext cx="433806" cy="515877"/>
          </a:xfrm>
          <a:prstGeom prst="rect">
            <a:avLst/>
          </a:prstGeom>
        </p:spPr>
      </p:pic>
      <p:pic>
        <p:nvPicPr>
          <p:cNvPr id="74" name="7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56" y="4464581"/>
            <a:ext cx="439668" cy="527602"/>
          </a:xfrm>
          <a:prstGeom prst="rect">
            <a:avLst/>
          </a:prstGeom>
        </p:spPr>
      </p:pic>
      <p:pic>
        <p:nvPicPr>
          <p:cNvPr id="75" name="7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56" y="4902641"/>
            <a:ext cx="433806" cy="521740"/>
          </a:xfrm>
          <a:prstGeom prst="rect">
            <a:avLst/>
          </a:prstGeom>
        </p:spPr>
      </p:pic>
      <p:pic>
        <p:nvPicPr>
          <p:cNvPr id="76" name="7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98" y="3036837"/>
            <a:ext cx="439668" cy="527602"/>
          </a:xfrm>
          <a:prstGeom prst="rect">
            <a:avLst/>
          </a:prstGeom>
        </p:spPr>
      </p:pic>
      <p:pic>
        <p:nvPicPr>
          <p:cNvPr id="77" name="7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92" y="3497750"/>
            <a:ext cx="433806" cy="515877"/>
          </a:xfrm>
          <a:prstGeom prst="rect">
            <a:avLst/>
          </a:prstGeom>
        </p:spPr>
      </p:pic>
      <p:pic>
        <p:nvPicPr>
          <p:cNvPr id="78" name="7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30" y="4001421"/>
            <a:ext cx="439668" cy="527602"/>
          </a:xfrm>
          <a:prstGeom prst="rect">
            <a:avLst/>
          </a:prstGeom>
        </p:spPr>
      </p:pic>
      <p:pic>
        <p:nvPicPr>
          <p:cNvPr id="79" name="7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30" y="4439481"/>
            <a:ext cx="433806" cy="521740"/>
          </a:xfrm>
          <a:prstGeom prst="rect">
            <a:avLst/>
          </a:prstGeom>
        </p:spPr>
      </p:pic>
      <p:pic>
        <p:nvPicPr>
          <p:cNvPr id="80" name="7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752" y="4929545"/>
            <a:ext cx="433806" cy="527602"/>
          </a:xfrm>
          <a:prstGeom prst="rect">
            <a:avLst/>
          </a:prstGeom>
        </p:spPr>
      </p:pic>
      <p:pic>
        <p:nvPicPr>
          <p:cNvPr id="47" name="4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80" y="3041911"/>
            <a:ext cx="439668" cy="527602"/>
          </a:xfrm>
          <a:prstGeom prst="rect">
            <a:avLst/>
          </a:prstGeom>
        </p:spPr>
      </p:pic>
      <p:pic>
        <p:nvPicPr>
          <p:cNvPr id="81" name="8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80" y="3497750"/>
            <a:ext cx="439668" cy="527602"/>
          </a:xfrm>
          <a:prstGeom prst="rect">
            <a:avLst/>
          </a:prstGeom>
        </p:spPr>
      </p:pic>
      <p:pic>
        <p:nvPicPr>
          <p:cNvPr id="82" name="8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71" y="3969808"/>
            <a:ext cx="433806" cy="515877"/>
          </a:xfrm>
          <a:prstGeom prst="rect">
            <a:avLst/>
          </a:prstGeom>
        </p:spPr>
      </p:pic>
      <p:pic>
        <p:nvPicPr>
          <p:cNvPr id="83" name="8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71" y="4412227"/>
            <a:ext cx="433806" cy="521740"/>
          </a:xfrm>
          <a:prstGeom prst="rect">
            <a:avLst/>
          </a:prstGeom>
        </p:spPr>
      </p:pic>
      <p:pic>
        <p:nvPicPr>
          <p:cNvPr id="84" name="8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80" y="4917881"/>
            <a:ext cx="433806" cy="527602"/>
          </a:xfrm>
          <a:prstGeom prst="rect">
            <a:avLst/>
          </a:prstGeom>
        </p:spPr>
      </p:pic>
      <p:pic>
        <p:nvPicPr>
          <p:cNvPr id="85" name="8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06" y="4897848"/>
            <a:ext cx="439668" cy="527602"/>
          </a:xfrm>
          <a:prstGeom prst="rect">
            <a:avLst/>
          </a:prstGeom>
        </p:spPr>
      </p:pic>
      <p:pic>
        <p:nvPicPr>
          <p:cNvPr id="86" name="8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74" y="3498621"/>
            <a:ext cx="433806" cy="527602"/>
          </a:xfrm>
          <a:prstGeom prst="rect">
            <a:avLst/>
          </a:prstGeom>
        </p:spPr>
      </p:pic>
      <p:pic>
        <p:nvPicPr>
          <p:cNvPr id="87" name="8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12" y="3952070"/>
            <a:ext cx="439668" cy="527602"/>
          </a:xfrm>
          <a:prstGeom prst="rect">
            <a:avLst/>
          </a:prstGeom>
        </p:spPr>
      </p:pic>
      <p:pic>
        <p:nvPicPr>
          <p:cNvPr id="88" name="8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72" y="4440428"/>
            <a:ext cx="433806" cy="515877"/>
          </a:xfrm>
          <a:prstGeom prst="rect">
            <a:avLst/>
          </a:prstGeom>
        </p:spPr>
      </p:pic>
      <p:pic>
        <p:nvPicPr>
          <p:cNvPr id="89" name="8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74" y="3021569"/>
            <a:ext cx="433806" cy="5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Introducción</a:t>
            </a:r>
            <a:endParaRPr lang="es-AR" sz="6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i="1" dirty="0" smtClean="0"/>
              <a:t>2 escuelas para elegir</a:t>
            </a:r>
            <a:endParaRPr lang="es-MX" sz="4000" i="1" dirty="0"/>
          </a:p>
          <a:p>
            <a:pPr marL="0" indent="0">
              <a:buNone/>
            </a:pPr>
            <a:endParaRPr lang="es-MX" sz="4000" i="1" u="sng" dirty="0" smtClean="0"/>
          </a:p>
          <a:p>
            <a:pPr marL="0" indent="0">
              <a:buNone/>
            </a:pPr>
            <a:r>
              <a:rPr lang="es-MX" sz="4000" i="1" u="sng" dirty="0" smtClean="0"/>
              <a:t>¿cuál de las escuelas es mejor?</a:t>
            </a:r>
            <a:endParaRPr lang="es-AR" sz="4000" i="1" u="sng" dirty="0"/>
          </a:p>
        </p:txBody>
      </p:sp>
    </p:spTree>
    <p:extLst>
      <p:ext uri="{BB962C8B-B14F-4D97-AF65-F5344CB8AC3E}">
        <p14:creationId xmlns:p14="http://schemas.microsoft.com/office/powerpoint/2010/main" val="32662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33101"/>
              </p:ext>
            </p:extLst>
          </p:nvPr>
        </p:nvGraphicFramePr>
        <p:xfrm>
          <a:off x="683568" y="2636912"/>
          <a:ext cx="6520705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341"/>
                <a:gridCol w="613596"/>
                <a:gridCol w="613596"/>
                <a:gridCol w="613596"/>
                <a:gridCol w="613596"/>
                <a:gridCol w="613596"/>
                <a:gridCol w="613596"/>
                <a:gridCol w="613596"/>
                <a:gridCol w="613596"/>
                <a:gridCol w="6135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Orden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1°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2°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3°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4°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5°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#</a:t>
                      </a:r>
                      <a:r>
                        <a:rPr lang="es-MX" sz="2400" baseline="0" dirty="0" smtClean="0"/>
                        <a:t> de </a:t>
                      </a:r>
                      <a:r>
                        <a:rPr lang="es-MX" sz="2400" baseline="0" dirty="0" err="1" smtClean="0"/>
                        <a:t>Viol</a:t>
                      </a:r>
                      <a:r>
                        <a:rPr lang="es-MX" sz="2400" baseline="0" dirty="0" smtClean="0"/>
                        <a:t>.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A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9208" y="158702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u="sng" dirty="0" smtClean="0"/>
              <a:t>Candidatos a </a:t>
            </a:r>
            <a:r>
              <a:rPr lang="es-MX" sz="4000" u="sng" dirty="0"/>
              <a:t>MVR</a:t>
            </a:r>
            <a:r>
              <a:rPr lang="es-MX" sz="4000" dirty="0"/>
              <a:t> → </a:t>
            </a:r>
            <a:r>
              <a:rPr lang="es-MX" sz="4000" b="1" dirty="0">
                <a:solidFill>
                  <a:schemeClr val="accent6"/>
                </a:solidFill>
              </a:rPr>
              <a:t>ranking elegido</a:t>
            </a:r>
            <a:endParaRPr lang="es-MX" sz="2000" b="1" dirty="0" smtClean="0">
              <a:solidFill>
                <a:schemeClr val="accent6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MVR </a:t>
            </a:r>
            <a:r>
              <a:rPr lang="es-MX" sz="3600" b="1" i="1" dirty="0" err="1" smtClean="0"/>
              <a:t>Minimum</a:t>
            </a:r>
            <a:r>
              <a:rPr lang="es-MX" sz="3600" b="1" i="1" dirty="0" smtClean="0"/>
              <a:t> </a:t>
            </a:r>
            <a:r>
              <a:rPr lang="es-MX" sz="3600" b="1" i="1" dirty="0" err="1" smtClean="0"/>
              <a:t>Violations</a:t>
            </a:r>
            <a:r>
              <a:rPr lang="es-MX" sz="3600" b="1" i="1" dirty="0" smtClean="0"/>
              <a:t> Ranking</a:t>
            </a:r>
            <a:endParaRPr lang="es-AR" sz="6000" b="1" i="1" dirty="0"/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27432"/>
            <a:ext cx="433806" cy="515877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48" y="3956900"/>
            <a:ext cx="433806" cy="521740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68" y="4462773"/>
            <a:ext cx="433806" cy="527602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86" y="3518990"/>
            <a:ext cx="439668" cy="527602"/>
          </a:xfrm>
          <a:prstGeom prst="rect">
            <a:avLst/>
          </a:prstGeom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48" y="4897848"/>
            <a:ext cx="439668" cy="527602"/>
          </a:xfrm>
          <a:prstGeom prst="rect">
            <a:avLst/>
          </a:prstGeom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40" y="3493529"/>
            <a:ext cx="433806" cy="521740"/>
          </a:xfrm>
          <a:prstGeom prst="rect">
            <a:avLst/>
          </a:prstGeom>
        </p:spPr>
      </p:pic>
      <p:pic>
        <p:nvPicPr>
          <p:cNvPr id="48" name="4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78" y="3055619"/>
            <a:ext cx="439668" cy="527602"/>
          </a:xfrm>
          <a:prstGeom prst="rect">
            <a:avLst/>
          </a:prstGeom>
        </p:spPr>
      </p:pic>
      <p:pic>
        <p:nvPicPr>
          <p:cNvPr id="50" name="4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28" y="4896154"/>
            <a:ext cx="433806" cy="515877"/>
          </a:xfrm>
          <a:prstGeom prst="rect">
            <a:avLst/>
          </a:prstGeom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02" y="3981518"/>
            <a:ext cx="433806" cy="527602"/>
          </a:xfrm>
          <a:prstGeom prst="rect">
            <a:avLst/>
          </a:prstGeom>
        </p:spPr>
      </p:pic>
      <p:pic>
        <p:nvPicPr>
          <p:cNvPr id="49" name="4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40" y="4421872"/>
            <a:ext cx="439668" cy="527602"/>
          </a:xfrm>
          <a:prstGeom prst="rect">
            <a:avLst/>
          </a:prstGeom>
        </p:spPr>
      </p:pic>
      <p:pic>
        <p:nvPicPr>
          <p:cNvPr id="56" name="5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92" y="3024500"/>
            <a:ext cx="433806" cy="521740"/>
          </a:xfrm>
          <a:prstGeom prst="rect">
            <a:avLst/>
          </a:prstGeom>
        </p:spPr>
      </p:pic>
      <p:pic>
        <p:nvPicPr>
          <p:cNvPr id="57" name="5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92" y="3499997"/>
            <a:ext cx="439668" cy="527602"/>
          </a:xfrm>
          <a:prstGeom prst="rect">
            <a:avLst/>
          </a:prstGeom>
        </p:spPr>
      </p:pic>
      <p:pic>
        <p:nvPicPr>
          <p:cNvPr id="58" name="5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23" y="3961175"/>
            <a:ext cx="433806" cy="515877"/>
          </a:xfrm>
          <a:prstGeom prst="rect">
            <a:avLst/>
          </a:prstGeom>
        </p:spPr>
      </p:pic>
      <p:pic>
        <p:nvPicPr>
          <p:cNvPr id="59" name="5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23" y="4463633"/>
            <a:ext cx="439668" cy="527602"/>
          </a:xfrm>
          <a:prstGeom prst="rect">
            <a:avLst/>
          </a:prstGeom>
        </p:spPr>
      </p:pic>
      <p:pic>
        <p:nvPicPr>
          <p:cNvPr id="60" name="5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84" y="4919331"/>
            <a:ext cx="433806" cy="527602"/>
          </a:xfrm>
          <a:prstGeom prst="rect">
            <a:avLst/>
          </a:prstGeom>
        </p:spPr>
      </p:pic>
      <p:pic>
        <p:nvPicPr>
          <p:cNvPr id="61" name="6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64" y="3055619"/>
            <a:ext cx="439668" cy="527602"/>
          </a:xfrm>
          <a:prstGeom prst="rect">
            <a:avLst/>
          </a:prstGeom>
        </p:spPr>
      </p:pic>
      <p:pic>
        <p:nvPicPr>
          <p:cNvPr id="62" name="6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64" y="3494372"/>
            <a:ext cx="433806" cy="521740"/>
          </a:xfrm>
          <a:prstGeom prst="rect">
            <a:avLst/>
          </a:prstGeom>
        </p:spPr>
      </p:pic>
      <p:pic>
        <p:nvPicPr>
          <p:cNvPr id="63" name="6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64" y="3954353"/>
            <a:ext cx="439668" cy="527602"/>
          </a:xfrm>
          <a:prstGeom prst="rect">
            <a:avLst/>
          </a:prstGeom>
        </p:spPr>
      </p:pic>
      <p:pic>
        <p:nvPicPr>
          <p:cNvPr id="64" name="6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64" y="4429472"/>
            <a:ext cx="433806" cy="515877"/>
          </a:xfrm>
          <a:prstGeom prst="rect">
            <a:avLst/>
          </a:prstGeom>
        </p:spPr>
      </p:pic>
      <p:pic>
        <p:nvPicPr>
          <p:cNvPr id="65" name="6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64" y="4919331"/>
            <a:ext cx="433806" cy="527602"/>
          </a:xfrm>
          <a:prstGeom prst="rect">
            <a:avLst/>
          </a:prstGeom>
        </p:spPr>
      </p:pic>
      <p:pic>
        <p:nvPicPr>
          <p:cNvPr id="66" name="6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28" y="3055619"/>
            <a:ext cx="439668" cy="527602"/>
          </a:xfrm>
          <a:prstGeom prst="rect">
            <a:avLst/>
          </a:prstGeom>
        </p:spPr>
      </p:pic>
      <p:pic>
        <p:nvPicPr>
          <p:cNvPr id="67" name="6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29" y="3500520"/>
            <a:ext cx="433806" cy="527602"/>
          </a:xfrm>
          <a:prstGeom prst="rect">
            <a:avLst/>
          </a:prstGeom>
        </p:spPr>
      </p:pic>
      <p:pic>
        <p:nvPicPr>
          <p:cNvPr id="68" name="6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967" y="3953969"/>
            <a:ext cx="439668" cy="527602"/>
          </a:xfrm>
          <a:prstGeom prst="rect">
            <a:avLst/>
          </a:prstGeom>
        </p:spPr>
      </p:pic>
      <p:pic>
        <p:nvPicPr>
          <p:cNvPr id="69" name="6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27" y="4442327"/>
            <a:ext cx="433806" cy="515877"/>
          </a:xfrm>
          <a:prstGeom prst="rect">
            <a:avLst/>
          </a:prstGeom>
        </p:spPr>
      </p:pic>
      <p:pic>
        <p:nvPicPr>
          <p:cNvPr id="70" name="6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27" y="4896493"/>
            <a:ext cx="433806" cy="521740"/>
          </a:xfrm>
          <a:prstGeom prst="rect">
            <a:avLst/>
          </a:prstGeom>
        </p:spPr>
      </p:pic>
      <p:pic>
        <p:nvPicPr>
          <p:cNvPr id="71" name="7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55" y="3057151"/>
            <a:ext cx="433806" cy="527602"/>
          </a:xfrm>
          <a:prstGeom prst="rect">
            <a:avLst/>
          </a:prstGeom>
        </p:spPr>
      </p:pic>
      <p:pic>
        <p:nvPicPr>
          <p:cNvPr id="72" name="7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24" y="3499997"/>
            <a:ext cx="439668" cy="527602"/>
          </a:xfrm>
          <a:prstGeom prst="rect">
            <a:avLst/>
          </a:prstGeom>
        </p:spPr>
      </p:pic>
      <p:pic>
        <p:nvPicPr>
          <p:cNvPr id="73" name="7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18" y="3960910"/>
            <a:ext cx="433806" cy="515877"/>
          </a:xfrm>
          <a:prstGeom prst="rect">
            <a:avLst/>
          </a:prstGeom>
        </p:spPr>
      </p:pic>
      <p:pic>
        <p:nvPicPr>
          <p:cNvPr id="74" name="7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56" y="4464581"/>
            <a:ext cx="439668" cy="527602"/>
          </a:xfrm>
          <a:prstGeom prst="rect">
            <a:avLst/>
          </a:prstGeom>
        </p:spPr>
      </p:pic>
      <p:pic>
        <p:nvPicPr>
          <p:cNvPr id="75" name="7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56" y="4902641"/>
            <a:ext cx="433806" cy="521740"/>
          </a:xfrm>
          <a:prstGeom prst="rect">
            <a:avLst/>
          </a:prstGeom>
        </p:spPr>
      </p:pic>
      <p:pic>
        <p:nvPicPr>
          <p:cNvPr id="76" name="7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98" y="3036837"/>
            <a:ext cx="439668" cy="527602"/>
          </a:xfrm>
          <a:prstGeom prst="rect">
            <a:avLst/>
          </a:prstGeom>
        </p:spPr>
      </p:pic>
      <p:pic>
        <p:nvPicPr>
          <p:cNvPr id="77" name="7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92" y="3497750"/>
            <a:ext cx="433806" cy="515877"/>
          </a:xfrm>
          <a:prstGeom prst="rect">
            <a:avLst/>
          </a:prstGeom>
        </p:spPr>
      </p:pic>
      <p:pic>
        <p:nvPicPr>
          <p:cNvPr id="78" name="7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30" y="4001421"/>
            <a:ext cx="439668" cy="527602"/>
          </a:xfrm>
          <a:prstGeom prst="rect">
            <a:avLst/>
          </a:prstGeom>
        </p:spPr>
      </p:pic>
      <p:pic>
        <p:nvPicPr>
          <p:cNvPr id="79" name="7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30" y="4439481"/>
            <a:ext cx="433806" cy="521740"/>
          </a:xfrm>
          <a:prstGeom prst="rect">
            <a:avLst/>
          </a:prstGeom>
        </p:spPr>
      </p:pic>
      <p:pic>
        <p:nvPicPr>
          <p:cNvPr id="80" name="7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752" y="4929545"/>
            <a:ext cx="433806" cy="527602"/>
          </a:xfrm>
          <a:prstGeom prst="rect">
            <a:avLst/>
          </a:prstGeom>
        </p:spPr>
      </p:pic>
      <p:pic>
        <p:nvPicPr>
          <p:cNvPr id="47" name="4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80" y="3041911"/>
            <a:ext cx="439668" cy="527602"/>
          </a:xfrm>
          <a:prstGeom prst="rect">
            <a:avLst/>
          </a:prstGeom>
        </p:spPr>
      </p:pic>
      <p:pic>
        <p:nvPicPr>
          <p:cNvPr id="81" name="8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80" y="3497750"/>
            <a:ext cx="439668" cy="527602"/>
          </a:xfrm>
          <a:prstGeom prst="rect">
            <a:avLst/>
          </a:prstGeom>
        </p:spPr>
      </p:pic>
      <p:pic>
        <p:nvPicPr>
          <p:cNvPr id="82" name="8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71" y="3969808"/>
            <a:ext cx="433806" cy="515877"/>
          </a:xfrm>
          <a:prstGeom prst="rect">
            <a:avLst/>
          </a:prstGeom>
        </p:spPr>
      </p:pic>
      <p:pic>
        <p:nvPicPr>
          <p:cNvPr id="83" name="8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71" y="4412227"/>
            <a:ext cx="433806" cy="521740"/>
          </a:xfrm>
          <a:prstGeom prst="rect">
            <a:avLst/>
          </a:prstGeom>
        </p:spPr>
      </p:pic>
      <p:pic>
        <p:nvPicPr>
          <p:cNvPr id="84" name="8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80" y="4917881"/>
            <a:ext cx="433806" cy="527602"/>
          </a:xfrm>
          <a:prstGeom prst="rect">
            <a:avLst/>
          </a:prstGeom>
        </p:spPr>
      </p:pic>
      <p:pic>
        <p:nvPicPr>
          <p:cNvPr id="85" name="8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06" y="4897848"/>
            <a:ext cx="439668" cy="527602"/>
          </a:xfrm>
          <a:prstGeom prst="rect">
            <a:avLst/>
          </a:prstGeom>
        </p:spPr>
      </p:pic>
      <p:pic>
        <p:nvPicPr>
          <p:cNvPr id="86" name="8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74" y="3498621"/>
            <a:ext cx="433806" cy="527602"/>
          </a:xfrm>
          <a:prstGeom prst="rect">
            <a:avLst/>
          </a:prstGeom>
        </p:spPr>
      </p:pic>
      <p:pic>
        <p:nvPicPr>
          <p:cNvPr id="87" name="8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12" y="3952070"/>
            <a:ext cx="439668" cy="527602"/>
          </a:xfrm>
          <a:prstGeom prst="rect">
            <a:avLst/>
          </a:prstGeom>
        </p:spPr>
      </p:pic>
      <p:pic>
        <p:nvPicPr>
          <p:cNvPr id="88" name="8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72" y="4440428"/>
            <a:ext cx="433806" cy="515877"/>
          </a:xfrm>
          <a:prstGeom prst="rect">
            <a:avLst/>
          </a:prstGeom>
        </p:spPr>
      </p:pic>
      <p:pic>
        <p:nvPicPr>
          <p:cNvPr id="89" name="8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74" y="3021569"/>
            <a:ext cx="433806" cy="521740"/>
          </a:xfrm>
          <a:prstGeom prst="rect">
            <a:avLst/>
          </a:prstGeom>
        </p:spPr>
      </p:pic>
      <p:sp>
        <p:nvSpPr>
          <p:cNvPr id="51" name="50 Rectángulo redondeado"/>
          <p:cNvSpPr/>
          <p:nvPr/>
        </p:nvSpPr>
        <p:spPr>
          <a:xfrm>
            <a:off x="1594642" y="2924944"/>
            <a:ext cx="745110" cy="3266648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Elipse"/>
          <p:cNvSpPr/>
          <p:nvPr/>
        </p:nvSpPr>
        <p:spPr>
          <a:xfrm>
            <a:off x="1778928" y="5790024"/>
            <a:ext cx="403326" cy="386328"/>
          </a:xfrm>
          <a:prstGeom prst="ellipse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89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El enfoque de las ciencias</a:t>
            </a:r>
            <a:endParaRPr lang="es-AR" sz="6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 smtClean="0"/>
              <a:t>Matemática y Computación ligadas a la formulación de sistemas de ranking:</a:t>
            </a:r>
            <a:endParaRPr lang="es-AR" sz="4000" dirty="0">
              <a:solidFill>
                <a:srgbClr val="FF0000"/>
              </a:solidFill>
            </a:endParaRPr>
          </a:p>
        </p:txBody>
      </p:sp>
      <p:sp>
        <p:nvSpPr>
          <p:cNvPr id="4" name="3 Rectángulo">
            <a:hlinkClick r:id="rId2" action="ppaction://hlinksldjump"/>
          </p:cNvPr>
          <p:cNvSpPr/>
          <p:nvPr/>
        </p:nvSpPr>
        <p:spPr>
          <a:xfrm>
            <a:off x="539750" y="3068960"/>
            <a:ext cx="3888234" cy="15841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bg1"/>
                </a:solidFill>
              </a:rPr>
              <a:t>Teoría de Grafos / Optimización</a:t>
            </a:r>
            <a:endParaRPr lang="es-AR" sz="2400" i="1" dirty="0">
              <a:solidFill>
                <a:schemeClr val="bg1"/>
              </a:solidFill>
            </a:endParaRPr>
          </a:p>
        </p:txBody>
      </p:sp>
      <p:sp>
        <p:nvSpPr>
          <p:cNvPr id="5" name="4 Rectángulo">
            <a:hlinkClick r:id="rId3" action="ppaction://hlinksldjump"/>
          </p:cNvPr>
          <p:cNvSpPr/>
          <p:nvPr/>
        </p:nvSpPr>
        <p:spPr>
          <a:xfrm>
            <a:off x="4716016" y="3069704"/>
            <a:ext cx="3888234" cy="158417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>
                <a:solidFill>
                  <a:schemeClr val="bg1"/>
                </a:solidFill>
              </a:rPr>
              <a:t>Probabilidad</a:t>
            </a:r>
            <a:endParaRPr lang="es-AR" sz="2400" i="1" dirty="0">
              <a:solidFill>
                <a:schemeClr val="bg1"/>
              </a:solidFill>
            </a:endParaRPr>
          </a:p>
        </p:txBody>
      </p:sp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539750" y="4825712"/>
            <a:ext cx="3888234" cy="158417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tx1"/>
                </a:solidFill>
              </a:rPr>
              <a:t>Álgebra lineal</a:t>
            </a:r>
            <a:endParaRPr lang="es-AR" sz="2400" i="1" dirty="0">
              <a:solidFill>
                <a:schemeClr val="tx1"/>
              </a:solidFill>
            </a:endParaRPr>
          </a:p>
        </p:txBody>
      </p:sp>
      <p:sp>
        <p:nvSpPr>
          <p:cNvPr id="7" name="6 Rectángulo">
            <a:hlinkClick r:id="rId5" action="ppaction://hlinksldjump"/>
          </p:cNvPr>
          <p:cNvSpPr/>
          <p:nvPr/>
        </p:nvSpPr>
        <p:spPr>
          <a:xfrm>
            <a:off x="4724792" y="4825712"/>
            <a:ext cx="3888234" cy="15841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tx1"/>
                </a:solidFill>
              </a:rPr>
              <a:t>Estadística</a:t>
            </a:r>
            <a:endParaRPr lang="es-AR" sz="2400" i="1" dirty="0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635896" y="3929785"/>
            <a:ext cx="1800200" cy="15409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Sistemas</a:t>
            </a:r>
          </a:p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de</a:t>
            </a:r>
          </a:p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ranking</a:t>
            </a:r>
            <a:endParaRPr lang="es-AR" sz="2400" b="1" cap="small" dirty="0">
              <a:solidFill>
                <a:sysClr val="windowText" lastClr="000000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 rot="2449045">
            <a:off x="5214548" y="5096176"/>
            <a:ext cx="504056" cy="46060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cap="small">
              <a:solidFill>
                <a:sysClr val="windowText" lastClr="000000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 rot="13067523">
            <a:off x="3368628" y="3866545"/>
            <a:ext cx="504056" cy="46060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cap="small">
              <a:solidFill>
                <a:sysClr val="windowText" lastClr="000000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 rot="19294207">
            <a:off x="5225207" y="3867120"/>
            <a:ext cx="504056" cy="46060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cap="small">
              <a:solidFill>
                <a:sysClr val="windowText" lastClr="000000"/>
              </a:solidFill>
            </a:endParaRPr>
          </a:p>
        </p:txBody>
      </p:sp>
      <p:sp>
        <p:nvSpPr>
          <p:cNvPr id="13" name="12 Flecha derecha"/>
          <p:cNvSpPr/>
          <p:nvPr/>
        </p:nvSpPr>
        <p:spPr>
          <a:xfrm rot="8382853">
            <a:off x="3353949" y="5075796"/>
            <a:ext cx="504056" cy="46060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cap="small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El enfoque de las ciencias</a:t>
            </a:r>
            <a:endParaRPr lang="es-AR" sz="6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 smtClean="0"/>
              <a:t>Matemática y Computación ligadas a la formulación de sistemas de ranking:</a:t>
            </a:r>
            <a:endParaRPr lang="es-AR" sz="4000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750" y="3068960"/>
            <a:ext cx="3888234" cy="15841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bg1"/>
                </a:solidFill>
              </a:rPr>
              <a:t>Teoría de Grafos / Optimización</a:t>
            </a:r>
            <a:endParaRPr lang="es-AR" sz="2400" i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16016" y="3069704"/>
            <a:ext cx="3888234" cy="158417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>
                <a:solidFill>
                  <a:schemeClr val="bg1"/>
                </a:solidFill>
              </a:rPr>
              <a:t>Probabilidad</a:t>
            </a:r>
            <a:endParaRPr lang="es-AR" sz="2400" i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750" y="4825712"/>
            <a:ext cx="3888234" cy="158417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tx1"/>
                </a:solidFill>
              </a:rPr>
              <a:t>Álgebra lineal</a:t>
            </a:r>
            <a:endParaRPr lang="es-AR" sz="2400" i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24792" y="4825712"/>
            <a:ext cx="3888234" cy="15841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tx1"/>
                </a:solidFill>
              </a:rPr>
              <a:t>Estadística</a:t>
            </a:r>
            <a:endParaRPr lang="es-AR" sz="2400" i="1" dirty="0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635896" y="3929785"/>
            <a:ext cx="1800200" cy="15409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Sistemas</a:t>
            </a:r>
          </a:p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de</a:t>
            </a:r>
          </a:p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ranking</a:t>
            </a:r>
            <a:endParaRPr lang="es-AR" sz="2400" b="1" cap="small" dirty="0">
              <a:solidFill>
                <a:sysClr val="windowText" lastClr="000000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 rot="19294207">
            <a:off x="5225207" y="3867120"/>
            <a:ext cx="504056" cy="46060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cap="small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8000" b="1" dirty="0" smtClean="0"/>
              <a:t>4 </a:t>
            </a:r>
            <a:r>
              <a:rPr lang="es-MX" sz="4800" b="1" dirty="0" smtClean="0"/>
              <a:t>Otro ejemplo, otra fuente</a:t>
            </a:r>
            <a:endParaRPr lang="es-AR" sz="4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 smtClean="0"/>
              <a:t>Con justa razón, el método MVR dice optimizar una condición muy natural: el </a:t>
            </a:r>
            <a:r>
              <a:rPr lang="es-MX" sz="4000" i="1" dirty="0" smtClean="0"/>
              <a:t>número de comparaciones por pares violadas, dado un ranking</a:t>
            </a:r>
            <a:r>
              <a:rPr lang="es-MX" sz="4000" dirty="0" smtClean="0"/>
              <a:t>. Y para ello reduce la información de la matriz a los estados binarios</a:t>
            </a:r>
          </a:p>
          <a:p>
            <a:pPr marL="0" indent="0">
              <a:buNone/>
            </a:pPr>
            <a:r>
              <a:rPr lang="es-MX" sz="4000" b="1" dirty="0"/>
              <a:t>“tiene de hijo a</a:t>
            </a:r>
            <a:r>
              <a:rPr lang="es-MX" sz="4000" b="1" dirty="0" smtClean="0"/>
              <a:t>”</a:t>
            </a:r>
            <a:r>
              <a:rPr lang="es-MX" sz="4000" dirty="0"/>
              <a:t> </a:t>
            </a:r>
            <a:r>
              <a:rPr lang="es-MX" sz="4000" dirty="0" smtClean="0"/>
              <a:t>/ </a:t>
            </a:r>
            <a:r>
              <a:rPr lang="es-MX" sz="4000" b="1" dirty="0" smtClean="0"/>
              <a:t>“tiene de padre a”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5527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8000" b="1" dirty="0" smtClean="0"/>
              <a:t>4 </a:t>
            </a:r>
            <a:r>
              <a:rPr lang="es-MX" sz="4800" b="1" dirty="0" smtClean="0"/>
              <a:t>Otro ejemplo, otra fuente</a:t>
            </a:r>
            <a:endParaRPr lang="es-AR" sz="4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 smtClean="0"/>
              <a:t>Sin embargo la matriz posee más </a:t>
            </a:r>
            <a:r>
              <a:rPr lang="es-MX" sz="4000" dirty="0" err="1" smtClean="0"/>
              <a:t>info</a:t>
            </a:r>
            <a:r>
              <a:rPr lang="es-MX" sz="4000" dirty="0" smtClean="0"/>
              <a:t>:</a:t>
            </a:r>
            <a:endParaRPr lang="es-MX" sz="4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178268"/>
              </p:ext>
            </p:extLst>
          </p:nvPr>
        </p:nvGraphicFramePr>
        <p:xfrm>
          <a:off x="16064" y="2564904"/>
          <a:ext cx="7632846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141"/>
                <a:gridCol w="1272141"/>
                <a:gridCol w="1272141"/>
                <a:gridCol w="1272141"/>
                <a:gridCol w="1272141"/>
                <a:gridCol w="1272141"/>
              </a:tblGrid>
              <a:tr h="612068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×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73-65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83-55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77-70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73-75</a:t>
                      </a:r>
                      <a:endParaRPr lang="es-AR" sz="32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65-73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200" dirty="0" smtClean="0"/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84-61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58-81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74-68</a:t>
                      </a:r>
                      <a:endParaRPr lang="es-AR" sz="32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55-83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61-84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200" dirty="0" smtClean="0"/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54-98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72-67</a:t>
                      </a:r>
                      <a:endParaRPr lang="es-AR" sz="32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70-77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81-58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98-54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200" dirty="0" smtClean="0"/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80-57</a:t>
                      </a:r>
                      <a:endParaRPr lang="es-AR" sz="32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73-75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68-74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67-72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57-80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200" dirty="0" smtClean="0"/>
                        <a:t>×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" y="3105924"/>
            <a:ext cx="563880" cy="67056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" y="3776484"/>
            <a:ext cx="563880" cy="67818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" y="4399384"/>
            <a:ext cx="563880" cy="6858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4" y="5013176"/>
            <a:ext cx="571500" cy="6858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4" y="5586556"/>
            <a:ext cx="571500" cy="6858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40" y="2542416"/>
            <a:ext cx="563880" cy="67056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84" y="2534796"/>
            <a:ext cx="563880" cy="67818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28" y="2514580"/>
            <a:ext cx="563880" cy="6858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672" y="2514580"/>
            <a:ext cx="571500" cy="68580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08" y="2527176"/>
            <a:ext cx="571500" cy="685800"/>
          </a:xfrm>
          <a:prstGeom prst="rect">
            <a:avLst/>
          </a:prstGeom>
        </p:spPr>
      </p:pic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877608"/>
              </p:ext>
            </p:extLst>
          </p:nvPr>
        </p:nvGraphicFramePr>
        <p:xfrm>
          <a:off x="7648912" y="2523376"/>
          <a:ext cx="1470640" cy="3783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824"/>
                <a:gridCol w="768816"/>
              </a:tblGrid>
              <a:tr h="616577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bg1"/>
                          </a:solidFill>
                        </a:rPr>
                        <a:t>∑</a:t>
                      </a:r>
                    </a:p>
                    <a:p>
                      <a:pPr algn="ctr"/>
                      <a:r>
                        <a:rPr lang="es-MX" sz="2000" dirty="0" smtClean="0">
                          <a:solidFill>
                            <a:schemeClr val="bg1"/>
                          </a:solidFill>
                        </a:rPr>
                        <a:t>G–P</a:t>
                      </a:r>
                      <a:endParaRPr lang="es-AR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  <a:p>
                      <a:pPr algn="ctr"/>
                      <a:r>
                        <a:rPr lang="es-MX" sz="2000" dirty="0" smtClean="0">
                          <a:solidFill>
                            <a:schemeClr val="bg1"/>
                          </a:solidFill>
                        </a:rPr>
                        <a:t>G/P</a:t>
                      </a:r>
                      <a:endParaRPr lang="es-AR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16577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 smtClean="0"/>
                        <a:t>+41</a:t>
                      </a:r>
                      <a:endParaRPr lang="es-A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 smtClean="0"/>
                        <a:t>1.15</a:t>
                      </a:r>
                      <a:endParaRPr lang="es-AR" sz="2400" b="0" dirty="0"/>
                    </a:p>
                  </a:txBody>
                  <a:tcPr/>
                </a:tc>
              </a:tr>
              <a:tr h="616577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 smtClean="0"/>
                        <a:t>-2</a:t>
                      </a:r>
                      <a:endParaRPr lang="es-A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 smtClean="0"/>
                        <a:t>0.99</a:t>
                      </a:r>
                      <a:endParaRPr lang="es-AR" sz="2400" b="0" dirty="0"/>
                    </a:p>
                  </a:txBody>
                  <a:tcPr/>
                </a:tc>
              </a:tr>
              <a:tr h="616577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 smtClean="0"/>
                        <a:t>-90</a:t>
                      </a:r>
                      <a:endParaRPr lang="es-A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 smtClean="0"/>
                        <a:t>0.73</a:t>
                      </a:r>
                      <a:endParaRPr lang="es-AR" sz="2400" b="0" dirty="0"/>
                    </a:p>
                  </a:txBody>
                  <a:tcPr/>
                </a:tc>
              </a:tr>
              <a:tr h="616577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 smtClean="0"/>
                        <a:t>+83</a:t>
                      </a:r>
                      <a:endParaRPr lang="es-A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 smtClean="0"/>
                        <a:t>1.34</a:t>
                      </a:r>
                      <a:endParaRPr lang="es-AR" sz="2400" b="0" dirty="0"/>
                    </a:p>
                  </a:txBody>
                  <a:tcPr/>
                </a:tc>
              </a:tr>
              <a:tr h="616577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 smtClean="0"/>
                        <a:t>-32</a:t>
                      </a:r>
                      <a:endParaRPr lang="es-A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 smtClean="0"/>
                        <a:t>0.89</a:t>
                      </a:r>
                      <a:endParaRPr lang="es-AR" sz="2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5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Un método </a:t>
            </a:r>
            <a:r>
              <a:rPr lang="es-MX" sz="6000" b="1" dirty="0" err="1" smtClean="0"/>
              <a:t>markoviano</a:t>
            </a:r>
            <a:endParaRPr lang="es-AR" sz="6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 smtClean="0"/>
              <a:t>Cambiemos (para no abusar en el año del Mundial 2022) del fútbol al tenis:</a:t>
            </a:r>
          </a:p>
          <a:p>
            <a:pPr marL="0" indent="0">
              <a:buNone/>
            </a:pPr>
            <a:r>
              <a:rPr lang="es-MX" sz="4000" dirty="0" smtClean="0"/>
              <a:t>Durante 17 años reinaron los ‘</a:t>
            </a:r>
            <a:r>
              <a:rPr lang="es-MX" sz="4000" dirty="0" err="1" smtClean="0"/>
              <a:t>big</a:t>
            </a:r>
            <a:r>
              <a:rPr lang="es-MX" sz="4000" dirty="0" smtClean="0"/>
              <a:t> </a:t>
            </a:r>
            <a:r>
              <a:rPr lang="es-MX" sz="4000" dirty="0" err="1" smtClean="0"/>
              <a:t>four</a:t>
            </a:r>
            <a:r>
              <a:rPr lang="es-MX" sz="4000" dirty="0" smtClean="0"/>
              <a:t>’ </a:t>
            </a:r>
            <a:endParaRPr lang="es-MX" sz="4000" dirty="0"/>
          </a:p>
          <a:p>
            <a:r>
              <a:rPr lang="es-MX" dirty="0" smtClean="0"/>
              <a:t>Roger </a:t>
            </a:r>
            <a:r>
              <a:rPr lang="es-MX" dirty="0" err="1" smtClean="0"/>
              <a:t>Federer</a:t>
            </a:r>
            <a:endParaRPr lang="es-MX" dirty="0" smtClean="0"/>
          </a:p>
          <a:p>
            <a:r>
              <a:rPr lang="es-MX" dirty="0" smtClean="0"/>
              <a:t>Rafael Nadal</a:t>
            </a:r>
          </a:p>
          <a:p>
            <a:r>
              <a:rPr lang="es-MX" dirty="0" err="1" smtClean="0"/>
              <a:t>Novak</a:t>
            </a:r>
            <a:r>
              <a:rPr lang="es-MX" dirty="0" smtClean="0"/>
              <a:t> </a:t>
            </a:r>
            <a:r>
              <a:rPr lang="es-MX" dirty="0" err="1" smtClean="0"/>
              <a:t>Djokovic</a:t>
            </a:r>
            <a:endParaRPr lang="es-MX" dirty="0" smtClean="0"/>
          </a:p>
          <a:p>
            <a:r>
              <a:rPr lang="es-MX" dirty="0" smtClean="0"/>
              <a:t>Andy Murray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97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/>
              <a:t>Un método </a:t>
            </a:r>
            <a:r>
              <a:rPr lang="es-MX" sz="6000" b="1" dirty="0" err="1"/>
              <a:t>markoviano</a:t>
            </a:r>
            <a:endParaRPr lang="es-AR" sz="6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2800" u="sng" dirty="0" smtClean="0"/>
              <a:t>Roger </a:t>
            </a:r>
            <a:r>
              <a:rPr lang="es-MX" sz="2800" u="sng" dirty="0" err="1" smtClean="0"/>
              <a:t>Federer</a:t>
            </a:r>
            <a:endParaRPr lang="es-MX" sz="2800" u="sng" dirty="0" smtClean="0"/>
          </a:p>
          <a:p>
            <a:pPr marL="0" indent="0">
              <a:buNone/>
            </a:pPr>
            <a:r>
              <a:rPr lang="es-MX" sz="2800" dirty="0" smtClean="0"/>
              <a:t>20 </a:t>
            </a:r>
            <a:r>
              <a:rPr lang="es-MX" sz="2800" dirty="0" err="1" smtClean="0"/>
              <a:t>grand</a:t>
            </a:r>
            <a:r>
              <a:rPr lang="es-MX" sz="2800" dirty="0" smtClean="0"/>
              <a:t> </a:t>
            </a:r>
            <a:r>
              <a:rPr lang="es-MX" sz="2800" dirty="0" err="1" smtClean="0"/>
              <a:t>slams</a:t>
            </a:r>
            <a:r>
              <a:rPr lang="es-MX" sz="2800" dirty="0" smtClean="0"/>
              <a:t>, 5 años como Nro. 1, 103 títulos</a:t>
            </a:r>
          </a:p>
          <a:p>
            <a:pPr marL="0" indent="0">
              <a:buNone/>
            </a:pPr>
            <a:endParaRPr lang="es-MX" sz="800" dirty="0" smtClean="0"/>
          </a:p>
          <a:p>
            <a:pPr marL="0" indent="0">
              <a:buNone/>
            </a:pPr>
            <a:r>
              <a:rPr lang="es-MX" sz="2800" u="sng" dirty="0" smtClean="0"/>
              <a:t>Rafael Nadal</a:t>
            </a:r>
          </a:p>
          <a:p>
            <a:pPr marL="0" indent="0">
              <a:buNone/>
            </a:pPr>
            <a:r>
              <a:rPr lang="es-MX" sz="2800" dirty="0" smtClean="0"/>
              <a:t>22 </a:t>
            </a:r>
            <a:r>
              <a:rPr lang="es-MX" sz="2800" dirty="0" err="1" smtClean="0"/>
              <a:t>grand</a:t>
            </a:r>
            <a:r>
              <a:rPr lang="es-MX" sz="2800" dirty="0" smtClean="0"/>
              <a:t> </a:t>
            </a:r>
            <a:r>
              <a:rPr lang="es-MX" sz="2800" dirty="0" err="1" smtClean="0"/>
              <a:t>slams</a:t>
            </a:r>
            <a:r>
              <a:rPr lang="es-MX" sz="2800" dirty="0" smtClean="0"/>
              <a:t>, Oro olímpico </a:t>
            </a:r>
            <a:r>
              <a:rPr lang="es-MX" sz="2800" dirty="0" err="1" smtClean="0"/>
              <a:t>ind</a:t>
            </a:r>
            <a:r>
              <a:rPr lang="es-MX" sz="2800" dirty="0" smtClean="0"/>
              <a:t>. y en pareja, 92 títulos</a:t>
            </a:r>
          </a:p>
          <a:p>
            <a:pPr marL="0" indent="0">
              <a:buNone/>
            </a:pPr>
            <a:endParaRPr lang="es-MX" sz="800" dirty="0"/>
          </a:p>
          <a:p>
            <a:pPr marL="0" indent="0">
              <a:buNone/>
            </a:pPr>
            <a:r>
              <a:rPr lang="es-MX" sz="2800" u="sng" dirty="0" err="1" smtClean="0"/>
              <a:t>Novak</a:t>
            </a:r>
            <a:r>
              <a:rPr lang="es-MX" sz="2800" u="sng" dirty="0" smtClean="0"/>
              <a:t> </a:t>
            </a:r>
            <a:r>
              <a:rPr lang="es-MX" sz="2800" u="sng" dirty="0" err="1" smtClean="0"/>
              <a:t>Djokovic</a:t>
            </a:r>
            <a:endParaRPr lang="es-MX" sz="2800" u="sng" dirty="0" smtClean="0"/>
          </a:p>
          <a:p>
            <a:pPr marL="0" indent="0">
              <a:buNone/>
            </a:pPr>
            <a:r>
              <a:rPr lang="es-MX" sz="2800" dirty="0" smtClean="0"/>
              <a:t>20 </a:t>
            </a:r>
            <a:r>
              <a:rPr lang="es-MX" sz="2800" dirty="0" err="1" smtClean="0"/>
              <a:t>grand</a:t>
            </a:r>
            <a:r>
              <a:rPr lang="es-MX" sz="2800" dirty="0" smtClean="0"/>
              <a:t> </a:t>
            </a:r>
            <a:r>
              <a:rPr lang="es-MX" sz="2800" dirty="0" err="1" smtClean="0"/>
              <a:t>slams</a:t>
            </a:r>
            <a:r>
              <a:rPr lang="es-MX" sz="2800" dirty="0" smtClean="0"/>
              <a:t>, 7 años como Nro. 1, 91 títulos</a:t>
            </a:r>
          </a:p>
          <a:p>
            <a:pPr marL="0" indent="0">
              <a:buNone/>
            </a:pPr>
            <a:endParaRPr lang="es-MX" sz="800" dirty="0" smtClean="0"/>
          </a:p>
          <a:p>
            <a:pPr marL="0" indent="0">
              <a:buNone/>
            </a:pPr>
            <a:r>
              <a:rPr lang="es-MX" sz="2800" u="sng" dirty="0" smtClean="0"/>
              <a:t>Andy Murray</a:t>
            </a:r>
          </a:p>
          <a:p>
            <a:pPr marL="0" indent="0">
              <a:buNone/>
            </a:pPr>
            <a:r>
              <a:rPr lang="es-MX" sz="2800" dirty="0" smtClean="0"/>
              <a:t>3 </a:t>
            </a:r>
            <a:r>
              <a:rPr lang="es-MX" sz="2800" dirty="0" err="1" smtClean="0"/>
              <a:t>grand</a:t>
            </a:r>
            <a:r>
              <a:rPr lang="es-MX" sz="2800" dirty="0" smtClean="0"/>
              <a:t> </a:t>
            </a:r>
            <a:r>
              <a:rPr lang="es-MX" sz="2800" dirty="0" err="1" smtClean="0"/>
              <a:t>slams</a:t>
            </a:r>
            <a:r>
              <a:rPr lang="es-MX" sz="2800" dirty="0" smtClean="0"/>
              <a:t>, doble Oro olímpico, 8 años como “top 4”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9547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La matriz de enfrentamientos cara-a-cara da así:</a:t>
            </a:r>
            <a:endParaRPr lang="es-AR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819928"/>
              </p:ext>
            </p:extLst>
          </p:nvPr>
        </p:nvGraphicFramePr>
        <p:xfrm>
          <a:off x="611560" y="2564904"/>
          <a:ext cx="397451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8"/>
                <a:gridCol w="786640"/>
                <a:gridCol w="832167"/>
                <a:gridCol w="825065"/>
                <a:gridCol w="832167"/>
              </a:tblGrid>
              <a:tr h="370840"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RF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RN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ND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AM</a:t>
                      </a:r>
                      <a:endParaRPr lang="es-A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RF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16-24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23-27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14-11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24-16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29-30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17-7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27-23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30-29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25-11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11-14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7-17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11-25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/>
              <a:t>Un método </a:t>
            </a:r>
            <a:r>
              <a:rPr lang="es-MX" sz="6000" b="1" dirty="0" err="1"/>
              <a:t>markoviano</a:t>
            </a:r>
            <a:endParaRPr lang="es-AR" sz="6000" b="1" dirty="0"/>
          </a:p>
        </p:txBody>
      </p:sp>
    </p:spTree>
    <p:extLst>
      <p:ext uri="{BB962C8B-B14F-4D97-AF65-F5344CB8AC3E}">
        <p14:creationId xmlns:p14="http://schemas.microsoft.com/office/powerpoint/2010/main" val="5164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558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Y podemos fácilmente armar el grafo dirigido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lvl="0" indent="0" algn="r">
              <a:buNone/>
            </a:pPr>
            <a:r>
              <a:rPr lang="es-MX" sz="2000" dirty="0">
                <a:solidFill>
                  <a:prstClr val="black"/>
                </a:solidFill>
              </a:rPr>
              <a:t>Significa: </a:t>
            </a:r>
          </a:p>
          <a:p>
            <a:pPr marL="0" lvl="0" indent="0" algn="r">
              <a:buNone/>
            </a:pPr>
            <a:r>
              <a:rPr lang="es-MX" sz="2000" dirty="0">
                <a:solidFill>
                  <a:prstClr val="black"/>
                </a:solidFill>
              </a:rPr>
              <a:t>“tiene de hijo a”</a:t>
            </a:r>
          </a:p>
          <a:p>
            <a:pPr marL="0" indent="0" algn="r">
              <a:buNone/>
            </a:pPr>
            <a:endParaRPr lang="es-AR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208286"/>
              </p:ext>
            </p:extLst>
          </p:nvPr>
        </p:nvGraphicFramePr>
        <p:xfrm>
          <a:off x="611560" y="2564904"/>
          <a:ext cx="397451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8"/>
                <a:gridCol w="786640"/>
                <a:gridCol w="832167"/>
                <a:gridCol w="825065"/>
                <a:gridCol w="832167"/>
              </a:tblGrid>
              <a:tr h="370840"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RF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RN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ND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AM</a:t>
                      </a:r>
                      <a:endParaRPr lang="es-A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RF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16-24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23-27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14-11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24-16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29-30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17-7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27-23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30-29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25-11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11-14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7-17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11-25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683568" y="5162708"/>
            <a:ext cx="482824" cy="92333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ND</a:t>
            </a:r>
          </a:p>
          <a:p>
            <a:endParaRPr lang="es-MX" b="1" dirty="0" smtClean="0">
              <a:solidFill>
                <a:schemeClr val="bg1"/>
              </a:solidFill>
            </a:endParaRPr>
          </a:p>
          <a:p>
            <a:endParaRPr lang="es-AR" b="1" dirty="0">
              <a:solidFill>
                <a:schemeClr val="bg1"/>
              </a:solidFill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331640" y="5485874"/>
            <a:ext cx="12241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2708176" y="5301208"/>
            <a:ext cx="466794" cy="646331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RN</a:t>
            </a:r>
          </a:p>
          <a:p>
            <a:endParaRPr lang="es-AR" b="1" dirty="0">
              <a:solidFill>
                <a:schemeClr val="bg1"/>
              </a:solidFill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3356248" y="5445224"/>
            <a:ext cx="12241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4716016" y="5162708"/>
            <a:ext cx="420308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RF</a:t>
            </a:r>
            <a:endParaRPr lang="es-AR" b="1" dirty="0">
              <a:solidFill>
                <a:schemeClr val="bg1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5364088" y="5485874"/>
            <a:ext cx="12241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6732240" y="5302468"/>
            <a:ext cx="526106" cy="92333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AM</a:t>
            </a:r>
          </a:p>
          <a:p>
            <a:endParaRPr lang="es-MX" b="1" dirty="0">
              <a:solidFill>
                <a:schemeClr val="bg1"/>
              </a:solidFill>
            </a:endParaRPr>
          </a:p>
          <a:p>
            <a:endParaRPr lang="es-MX" b="1" dirty="0" smtClean="0">
              <a:solidFill>
                <a:schemeClr val="bg1"/>
              </a:solidFill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1331640" y="5223142"/>
            <a:ext cx="32487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1317200" y="6021288"/>
            <a:ext cx="52710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3356248" y="5733256"/>
            <a:ext cx="323197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7380312" y="4437112"/>
            <a:ext cx="12241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/>
              <a:t>Un método </a:t>
            </a:r>
            <a:r>
              <a:rPr lang="es-MX" sz="6000" b="1" dirty="0" err="1"/>
              <a:t>markoviano</a:t>
            </a:r>
            <a:endParaRPr lang="es-AR" sz="6000" b="1" dirty="0"/>
          </a:p>
        </p:txBody>
      </p:sp>
    </p:spTree>
    <p:extLst>
      <p:ext uri="{BB962C8B-B14F-4D97-AF65-F5344CB8AC3E}">
        <p14:creationId xmlns:p14="http://schemas.microsoft.com/office/powerpoint/2010/main" val="5164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558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Con un único camino </a:t>
            </a:r>
            <a:r>
              <a:rPr lang="es-MX" dirty="0" err="1" smtClean="0"/>
              <a:t>hamiltoniano</a:t>
            </a:r>
            <a:r>
              <a:rPr lang="es-MX" dirty="0" smtClean="0"/>
              <a:t> posible: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lvl="0" indent="0" algn="r">
              <a:buNone/>
            </a:pPr>
            <a:r>
              <a:rPr lang="es-MX" sz="2000" dirty="0">
                <a:solidFill>
                  <a:prstClr val="black"/>
                </a:solidFill>
              </a:rPr>
              <a:t>Significa: </a:t>
            </a:r>
          </a:p>
          <a:p>
            <a:pPr marL="0" lvl="0" indent="0" algn="r">
              <a:buNone/>
            </a:pPr>
            <a:r>
              <a:rPr lang="es-MX" sz="2000" dirty="0">
                <a:solidFill>
                  <a:prstClr val="black"/>
                </a:solidFill>
              </a:rPr>
              <a:t>“tiene de hijo a”</a:t>
            </a:r>
          </a:p>
          <a:p>
            <a:pPr marL="0" indent="0" algn="r">
              <a:buNone/>
            </a:pPr>
            <a:endParaRPr lang="es-AR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64723"/>
              </p:ext>
            </p:extLst>
          </p:nvPr>
        </p:nvGraphicFramePr>
        <p:xfrm>
          <a:off x="611560" y="2564904"/>
          <a:ext cx="397451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8"/>
                <a:gridCol w="786640"/>
                <a:gridCol w="832167"/>
                <a:gridCol w="825065"/>
                <a:gridCol w="832167"/>
              </a:tblGrid>
              <a:tr h="370840"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RF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RN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ND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AM</a:t>
                      </a:r>
                      <a:endParaRPr lang="es-A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RF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16-24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23-27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14-11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24-16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29-30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17-7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27-23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30-29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25-11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11-14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7-17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11-25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683568" y="5162708"/>
            <a:ext cx="482824" cy="92333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ND</a:t>
            </a:r>
          </a:p>
          <a:p>
            <a:endParaRPr lang="es-MX" b="1" dirty="0" smtClean="0">
              <a:solidFill>
                <a:schemeClr val="bg1"/>
              </a:solidFill>
            </a:endParaRPr>
          </a:p>
          <a:p>
            <a:endParaRPr lang="es-AR" b="1" dirty="0">
              <a:solidFill>
                <a:schemeClr val="bg1"/>
              </a:solidFill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331640" y="5485874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2708176" y="5301208"/>
            <a:ext cx="466794" cy="646331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RN</a:t>
            </a:r>
          </a:p>
          <a:p>
            <a:endParaRPr lang="es-AR" b="1" dirty="0">
              <a:solidFill>
                <a:schemeClr val="bg1"/>
              </a:solidFill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3356248" y="5445224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4716016" y="5162708"/>
            <a:ext cx="420308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RF</a:t>
            </a:r>
            <a:endParaRPr lang="es-AR" b="1" dirty="0">
              <a:solidFill>
                <a:schemeClr val="bg1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5364088" y="5485874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6732240" y="5302468"/>
            <a:ext cx="526106" cy="92333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AM</a:t>
            </a:r>
          </a:p>
          <a:p>
            <a:endParaRPr lang="es-MX" b="1" dirty="0">
              <a:solidFill>
                <a:schemeClr val="bg1"/>
              </a:solidFill>
            </a:endParaRPr>
          </a:p>
          <a:p>
            <a:endParaRPr lang="es-MX" b="1" dirty="0" smtClean="0">
              <a:solidFill>
                <a:schemeClr val="bg1"/>
              </a:solidFill>
            </a:endParaRPr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7380312" y="4437112"/>
            <a:ext cx="12241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/>
              <a:t>Un método </a:t>
            </a:r>
            <a:r>
              <a:rPr lang="es-MX" sz="6000" b="1" dirty="0" err="1"/>
              <a:t>markoviano</a:t>
            </a:r>
            <a:endParaRPr lang="es-AR" sz="6000" b="1" dirty="0"/>
          </a:p>
        </p:txBody>
      </p:sp>
    </p:spTree>
    <p:extLst>
      <p:ext uri="{BB962C8B-B14F-4D97-AF65-F5344CB8AC3E}">
        <p14:creationId xmlns:p14="http://schemas.microsoft.com/office/powerpoint/2010/main" val="17987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i="1" dirty="0" smtClean="0"/>
              <a:t>rankings</a:t>
            </a:r>
            <a:r>
              <a:rPr lang="es-MX" sz="4000" dirty="0" smtClean="0"/>
              <a:t> como instrumentos de comunicación</a:t>
            </a:r>
            <a:endParaRPr lang="es-AR" sz="4000" b="1" dirty="0">
              <a:solidFill>
                <a:srgbClr val="FF0000"/>
              </a:solidFill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Introducción</a:t>
            </a:r>
            <a:endParaRPr lang="es-AR" sz="6000" b="1" dirty="0"/>
          </a:p>
        </p:txBody>
      </p:sp>
      <p:grpSp>
        <p:nvGrpSpPr>
          <p:cNvPr id="6" name="5 Grupo"/>
          <p:cNvGrpSpPr/>
          <p:nvPr/>
        </p:nvGrpSpPr>
        <p:grpSpPr>
          <a:xfrm>
            <a:off x="833264" y="3284984"/>
            <a:ext cx="8059216" cy="3435855"/>
            <a:chOff x="833264" y="3284984"/>
            <a:chExt cx="8059216" cy="343585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281" y="3357012"/>
              <a:ext cx="4067175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559" y="4533126"/>
              <a:ext cx="6219825" cy="1200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64" y="5674593"/>
              <a:ext cx="2514600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138" b="56317"/>
            <a:stretch/>
          </p:blipFill>
          <p:spPr bwMode="auto">
            <a:xfrm>
              <a:off x="3347864" y="5676508"/>
              <a:ext cx="5338936" cy="1044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10 Elipse"/>
            <p:cNvSpPr/>
            <p:nvPr/>
          </p:nvSpPr>
          <p:spPr>
            <a:xfrm>
              <a:off x="4774455" y="3284984"/>
              <a:ext cx="4118025" cy="140970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11 Elipse"/>
            <p:cNvSpPr/>
            <p:nvPr/>
          </p:nvSpPr>
          <p:spPr>
            <a:xfrm>
              <a:off x="4355976" y="4751462"/>
              <a:ext cx="4118025" cy="560814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12 Elipse"/>
            <p:cNvSpPr/>
            <p:nvPr/>
          </p:nvSpPr>
          <p:spPr>
            <a:xfrm>
              <a:off x="3131840" y="5615548"/>
              <a:ext cx="1786631" cy="381942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96233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Agregamos a derecha los partidos que jugó c/u…</a:t>
            </a:r>
            <a:endParaRPr lang="es-AR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57068"/>
              </p:ext>
            </p:extLst>
          </p:nvPr>
        </p:nvGraphicFramePr>
        <p:xfrm>
          <a:off x="611560" y="2564904"/>
          <a:ext cx="705678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8"/>
                <a:gridCol w="786640"/>
                <a:gridCol w="832167"/>
                <a:gridCol w="825065"/>
                <a:gridCol w="832167"/>
                <a:gridCol w="3082267"/>
              </a:tblGrid>
              <a:tr h="370840"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RF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RN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ND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AM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Juegos Totales</a:t>
                      </a:r>
                      <a:endParaRPr lang="es-A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RF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16-24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23-27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14-11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16+24+23+27+14+11 = </a:t>
                      </a:r>
                      <a:r>
                        <a:rPr lang="es-MX" sz="2000" b="1" dirty="0" smtClean="0"/>
                        <a:t>115</a:t>
                      </a:r>
                      <a:endParaRPr lang="es-A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24-16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29-30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17-7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24+16+29+30+17+7 = </a:t>
                      </a:r>
                      <a:r>
                        <a:rPr lang="es-MX" sz="2000" b="1" dirty="0" smtClean="0"/>
                        <a:t>123</a:t>
                      </a:r>
                      <a:endParaRPr lang="es-A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27-23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30-29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25-11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27+23+30+29+25+11 = </a:t>
                      </a:r>
                      <a:r>
                        <a:rPr lang="es-MX" sz="2000" b="1" dirty="0" smtClean="0"/>
                        <a:t>145</a:t>
                      </a:r>
                      <a:endParaRPr lang="es-A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11-14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7-17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11-25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11+14+7+17+11+25 = </a:t>
                      </a:r>
                      <a:r>
                        <a:rPr lang="es-MX" sz="2000" b="1" dirty="0" smtClean="0"/>
                        <a:t>85</a:t>
                      </a:r>
                      <a:endParaRPr lang="es-AR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/>
              <a:t>Un método </a:t>
            </a:r>
            <a:r>
              <a:rPr lang="es-MX" sz="6000" b="1" dirty="0" err="1"/>
              <a:t>markoviano</a:t>
            </a:r>
            <a:endParaRPr lang="es-AR" sz="6000" b="1" dirty="0"/>
          </a:p>
        </p:txBody>
      </p:sp>
    </p:spTree>
    <p:extLst>
      <p:ext uri="{BB962C8B-B14F-4D97-AF65-F5344CB8AC3E}">
        <p14:creationId xmlns:p14="http://schemas.microsoft.com/office/powerpoint/2010/main" val="31398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La matriz de enfrentamientos cara-a-cara da así: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421007"/>
              </p:ext>
            </p:extLst>
          </p:nvPr>
        </p:nvGraphicFramePr>
        <p:xfrm>
          <a:off x="611560" y="2564904"/>
          <a:ext cx="705678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8"/>
                <a:gridCol w="786640"/>
                <a:gridCol w="832167"/>
                <a:gridCol w="825065"/>
                <a:gridCol w="832167"/>
                <a:gridCol w="3082267"/>
              </a:tblGrid>
              <a:tr h="370840"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RF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RN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ND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AM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Juegos Totales</a:t>
                      </a:r>
                      <a:endParaRPr lang="es-A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RF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16-24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23-27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14-11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rgbClr val="D0D8E8"/>
                          </a:solidFill>
                        </a:rPr>
                        <a:t>16+24+23+27+14+11 = </a:t>
                      </a:r>
                      <a:r>
                        <a:rPr lang="es-MX" sz="2000" b="1" dirty="0" smtClean="0"/>
                        <a:t>115</a:t>
                      </a:r>
                      <a:endParaRPr lang="es-A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24-16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29-30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17-7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rgbClr val="E9F7F4"/>
                          </a:solidFill>
                        </a:rPr>
                        <a:t>24+16+29+30+17+7 = </a:t>
                      </a:r>
                      <a:r>
                        <a:rPr lang="es-MX" sz="2000" b="1" dirty="0" smtClean="0"/>
                        <a:t>123</a:t>
                      </a:r>
                      <a:endParaRPr lang="es-A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27-23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30-29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25-11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rgbClr val="D0D8E8"/>
                          </a:solidFill>
                        </a:rPr>
                        <a:t>27+23+30+29+25+11 = </a:t>
                      </a:r>
                      <a:r>
                        <a:rPr lang="es-MX" sz="2000" b="1" dirty="0" smtClean="0"/>
                        <a:t>145</a:t>
                      </a:r>
                      <a:endParaRPr lang="es-A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11-14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7-17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11-25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rgbClr val="E9F7F4"/>
                          </a:solidFill>
                        </a:rPr>
                        <a:t>11+14+7+17+11+25 = </a:t>
                      </a:r>
                      <a:r>
                        <a:rPr lang="es-MX" sz="2000" b="1" dirty="0" smtClean="0"/>
                        <a:t>85</a:t>
                      </a:r>
                      <a:endParaRPr lang="es-AR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/>
              <a:t>Un método </a:t>
            </a:r>
            <a:r>
              <a:rPr lang="es-MX" sz="6000" b="1" dirty="0" err="1"/>
              <a:t>markoviano</a:t>
            </a:r>
            <a:endParaRPr lang="es-AR" sz="6000" b="1" dirty="0"/>
          </a:p>
        </p:txBody>
      </p:sp>
    </p:spTree>
    <p:extLst>
      <p:ext uri="{BB962C8B-B14F-4D97-AF65-F5344CB8AC3E}">
        <p14:creationId xmlns:p14="http://schemas.microsoft.com/office/powerpoint/2010/main" val="32923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AR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979524"/>
              </p:ext>
            </p:extLst>
          </p:nvPr>
        </p:nvGraphicFramePr>
        <p:xfrm>
          <a:off x="539552" y="1700808"/>
          <a:ext cx="468052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8"/>
                <a:gridCol w="786640"/>
                <a:gridCol w="832167"/>
                <a:gridCol w="825065"/>
                <a:gridCol w="832167"/>
                <a:gridCol w="706003"/>
              </a:tblGrid>
              <a:tr h="370840"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RF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RN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ND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AM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JT</a:t>
                      </a:r>
                      <a:endParaRPr lang="es-A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RF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16-24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23-27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14-11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115</a:t>
                      </a:r>
                      <a:endParaRPr lang="es-A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24-16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29-30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17-7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123</a:t>
                      </a:r>
                      <a:endParaRPr lang="es-A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27-23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30-29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25-11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145</a:t>
                      </a:r>
                      <a:endParaRPr lang="es-A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11-14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7-17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11-25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85</a:t>
                      </a:r>
                      <a:endParaRPr lang="es-AR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/>
              <a:t>Un método </a:t>
            </a:r>
            <a:r>
              <a:rPr lang="es-MX" sz="6000" b="1" dirty="0" err="1"/>
              <a:t>markoviano</a:t>
            </a:r>
            <a:endParaRPr lang="es-AR" sz="6000" b="1" dirty="0"/>
          </a:p>
        </p:txBody>
      </p:sp>
    </p:spTree>
    <p:extLst>
      <p:ext uri="{BB962C8B-B14F-4D97-AF65-F5344CB8AC3E}">
        <p14:creationId xmlns:p14="http://schemas.microsoft.com/office/powerpoint/2010/main" val="24457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AR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192955"/>
              </p:ext>
            </p:extLst>
          </p:nvPr>
        </p:nvGraphicFramePr>
        <p:xfrm>
          <a:off x="539552" y="1700808"/>
          <a:ext cx="468052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8"/>
                <a:gridCol w="786640"/>
                <a:gridCol w="832167"/>
                <a:gridCol w="825065"/>
                <a:gridCol w="832167"/>
                <a:gridCol w="706003"/>
              </a:tblGrid>
              <a:tr h="370840"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RF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RN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ND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AM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JT</a:t>
                      </a:r>
                      <a:endParaRPr lang="es-A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RF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16-24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23-27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14-11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115</a:t>
                      </a:r>
                      <a:endParaRPr lang="es-A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24-16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29-30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17-7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123</a:t>
                      </a:r>
                      <a:endParaRPr lang="es-A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27-23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30-29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25-11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145</a:t>
                      </a:r>
                      <a:endParaRPr lang="es-A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11-14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7-17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11-25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85</a:t>
                      </a:r>
                      <a:endParaRPr lang="es-AR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930673"/>
              </p:ext>
            </p:extLst>
          </p:nvPr>
        </p:nvGraphicFramePr>
        <p:xfrm>
          <a:off x="2843808" y="4221088"/>
          <a:ext cx="504666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380"/>
                <a:gridCol w="1009967"/>
                <a:gridCol w="1009967"/>
                <a:gridCol w="1009967"/>
                <a:gridCol w="1008380"/>
              </a:tblGrid>
              <a:tr h="370840"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RF_1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RN_1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ND_1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AM_1</a:t>
                      </a:r>
                      <a:endParaRPr lang="es-A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RF_0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24÷115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27÷115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11÷115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RN_0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16÷123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30÷123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7÷123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ND_0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23÷145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29÷145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11÷145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AM_0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14÷85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17÷85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25÷85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2411760" y="2106568"/>
            <a:ext cx="372555" cy="504056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 redondeado"/>
          <p:cNvSpPr/>
          <p:nvPr/>
        </p:nvSpPr>
        <p:spPr>
          <a:xfrm>
            <a:off x="4889045" y="4596368"/>
            <a:ext cx="372555" cy="504056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 redondeado"/>
          <p:cNvSpPr/>
          <p:nvPr/>
        </p:nvSpPr>
        <p:spPr>
          <a:xfrm>
            <a:off x="4573992" y="2106568"/>
            <a:ext cx="558832" cy="50405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 redondeado"/>
          <p:cNvSpPr/>
          <p:nvPr/>
        </p:nvSpPr>
        <p:spPr>
          <a:xfrm>
            <a:off x="5292080" y="4600952"/>
            <a:ext cx="558832" cy="50405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/>
              <a:t>Un método </a:t>
            </a:r>
            <a:r>
              <a:rPr lang="es-MX" sz="6000" b="1" dirty="0" err="1"/>
              <a:t>markoviano</a:t>
            </a:r>
            <a:endParaRPr lang="es-AR" sz="6000" b="1" dirty="0"/>
          </a:p>
        </p:txBody>
      </p:sp>
    </p:spTree>
    <p:extLst>
      <p:ext uri="{BB962C8B-B14F-4D97-AF65-F5344CB8AC3E}">
        <p14:creationId xmlns:p14="http://schemas.microsoft.com/office/powerpoint/2010/main" val="6759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A</a:t>
            </a:r>
            <a:r>
              <a:rPr lang="es-MX" dirty="0" smtClean="0"/>
              <a:t>hora reemplazamos las “×” por valores &gt;0, tales que la suma de cada fila dé 1</a:t>
            </a:r>
            <a:endParaRPr lang="es-AR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/>
              <a:t>Un método </a:t>
            </a:r>
            <a:r>
              <a:rPr lang="es-MX" sz="6000" b="1" dirty="0" err="1"/>
              <a:t>markoviano</a:t>
            </a:r>
            <a:endParaRPr lang="es-AR" sz="6000" b="1" dirty="0"/>
          </a:p>
        </p:txBody>
      </p:sp>
    </p:spTree>
    <p:extLst>
      <p:ext uri="{BB962C8B-B14F-4D97-AF65-F5344CB8AC3E}">
        <p14:creationId xmlns:p14="http://schemas.microsoft.com/office/powerpoint/2010/main" val="15111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A</a:t>
            </a:r>
            <a:r>
              <a:rPr lang="es-MX" dirty="0" smtClean="0"/>
              <a:t>hora reemplazamos las “×” por valores &gt;0, tales que la suma de cada fila dé 1</a:t>
            </a:r>
            <a:endParaRPr lang="es-AR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65614"/>
              </p:ext>
            </p:extLst>
          </p:nvPr>
        </p:nvGraphicFramePr>
        <p:xfrm>
          <a:off x="2843808" y="4221088"/>
          <a:ext cx="504666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380"/>
                <a:gridCol w="1009967"/>
                <a:gridCol w="1009967"/>
                <a:gridCol w="1009967"/>
                <a:gridCol w="1008380"/>
              </a:tblGrid>
              <a:tr h="370840"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RF_1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RN_1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ND_1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AM_1</a:t>
                      </a:r>
                      <a:endParaRPr lang="es-A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RF_0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24÷115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27÷115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11÷115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RN_0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16÷123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30÷123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7÷123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ND_0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23÷145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29÷145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11÷145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AM_0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14÷85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17÷85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25÷85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×</a:t>
                      </a:r>
                      <a:endParaRPr lang="es-A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/>
              <a:t>Un método </a:t>
            </a:r>
            <a:r>
              <a:rPr lang="es-MX" sz="6000" b="1" dirty="0" err="1"/>
              <a:t>markoviano</a:t>
            </a:r>
            <a:endParaRPr lang="es-AR" sz="6000" b="1" dirty="0"/>
          </a:p>
        </p:txBody>
      </p:sp>
    </p:spTree>
    <p:extLst>
      <p:ext uri="{BB962C8B-B14F-4D97-AF65-F5344CB8AC3E}">
        <p14:creationId xmlns:p14="http://schemas.microsoft.com/office/powerpoint/2010/main" val="304198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Ahora reemplazamos las “×” por valores &gt;0, tales que la suma de cada fila dé 1</a:t>
            </a:r>
            <a:endParaRPr lang="es-AR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65401"/>
              </p:ext>
            </p:extLst>
          </p:nvPr>
        </p:nvGraphicFramePr>
        <p:xfrm>
          <a:off x="2843808" y="4221088"/>
          <a:ext cx="504666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380"/>
                <a:gridCol w="1009967"/>
                <a:gridCol w="1009967"/>
                <a:gridCol w="1009967"/>
                <a:gridCol w="1008380"/>
              </a:tblGrid>
              <a:tr h="370840"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RF_1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RN_1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ND_1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AM_1</a:t>
                      </a:r>
                      <a:endParaRPr lang="es-A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RF_0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53÷115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24÷115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27÷115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11÷115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RN_0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16÷123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70</a:t>
                      </a:r>
                      <a:r>
                        <a:rPr lang="es-MX" sz="2000" dirty="0" smtClean="0"/>
                        <a:t>÷123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30÷123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7÷123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ND_0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23÷145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29÷145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82</a:t>
                      </a:r>
                      <a:r>
                        <a:rPr lang="es-MX" sz="2000" dirty="0" smtClean="0"/>
                        <a:t>÷145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11÷145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AM_0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14÷85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17÷85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25÷85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29</a:t>
                      </a:r>
                      <a:r>
                        <a:rPr lang="es-MX" sz="2000" dirty="0" smtClean="0"/>
                        <a:t>÷85</a:t>
                      </a:r>
                      <a:endParaRPr lang="es-A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/>
              <a:t>Un método </a:t>
            </a:r>
            <a:r>
              <a:rPr lang="es-MX" sz="6000" b="1" dirty="0" err="1"/>
              <a:t>markoviano</a:t>
            </a:r>
            <a:endParaRPr lang="es-AR" sz="6000" b="1" dirty="0"/>
          </a:p>
        </p:txBody>
      </p:sp>
    </p:spTree>
    <p:extLst>
      <p:ext uri="{BB962C8B-B14F-4D97-AF65-F5344CB8AC3E}">
        <p14:creationId xmlns:p14="http://schemas.microsoft.com/office/powerpoint/2010/main" val="20900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Que pasándolos a formato decimal se ven así:</a:t>
            </a:r>
            <a:endParaRPr lang="es-AR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568159"/>
              </p:ext>
            </p:extLst>
          </p:nvPr>
        </p:nvGraphicFramePr>
        <p:xfrm>
          <a:off x="2843808" y="4221088"/>
          <a:ext cx="517524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380"/>
                <a:gridCol w="1009967"/>
                <a:gridCol w="1009967"/>
                <a:gridCol w="1138555"/>
                <a:gridCol w="1008380"/>
              </a:tblGrid>
              <a:tr h="370840"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RF_1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RN_1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ND_1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AM_1</a:t>
                      </a:r>
                      <a:endParaRPr lang="es-A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RF_0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0.461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0.209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0.235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0.096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RN_0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0.130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0.569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0.244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0.057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ND_0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0.159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0.200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0.566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0.076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AM_0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0.165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0.200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0.294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0.341</a:t>
                      </a:r>
                      <a:endParaRPr lang="es-A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/>
              <a:t>Un método </a:t>
            </a:r>
            <a:r>
              <a:rPr lang="es-MX" sz="6000" b="1" dirty="0" err="1"/>
              <a:t>markoviano</a:t>
            </a:r>
            <a:endParaRPr lang="es-AR" sz="6000" b="1" dirty="0"/>
          </a:p>
        </p:txBody>
      </p:sp>
    </p:spTree>
    <p:extLst>
      <p:ext uri="{BB962C8B-B14F-4D97-AF65-F5344CB8AC3E}">
        <p14:creationId xmlns:p14="http://schemas.microsoft.com/office/powerpoint/2010/main" val="2171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Proceso de </a:t>
            </a:r>
            <a:r>
              <a:rPr lang="es-MX" dirty="0" err="1" smtClean="0"/>
              <a:t>Markov</a:t>
            </a:r>
            <a:r>
              <a:rPr lang="es-MX" dirty="0" smtClean="0"/>
              <a:t> [PM] determinado por:</a:t>
            </a:r>
          </a:p>
          <a:p>
            <a:pPr marL="0" indent="0">
              <a:buNone/>
            </a:pPr>
            <a:r>
              <a:rPr lang="es-MX" dirty="0" smtClean="0"/>
              <a:t>. Distribución inicial </a:t>
            </a:r>
            <a:r>
              <a:rPr lang="es-MX" dirty="0" err="1" smtClean="0"/>
              <a:t>equiprobable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. </a:t>
            </a:r>
            <a:r>
              <a:rPr lang="es-MX" dirty="0"/>
              <a:t>M</a:t>
            </a:r>
            <a:r>
              <a:rPr lang="es-MX" dirty="0" smtClean="0"/>
              <a:t>atriz </a:t>
            </a:r>
            <a:r>
              <a:rPr lang="es-MX" dirty="0"/>
              <a:t>de </a:t>
            </a:r>
            <a:r>
              <a:rPr lang="es-MX" dirty="0" smtClean="0"/>
              <a:t>transición entre estados/jugadores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109226"/>
              </p:ext>
            </p:extLst>
          </p:nvPr>
        </p:nvGraphicFramePr>
        <p:xfrm>
          <a:off x="2843808" y="3717032"/>
          <a:ext cx="517524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380"/>
                <a:gridCol w="1009967"/>
                <a:gridCol w="1009967"/>
                <a:gridCol w="1138555"/>
                <a:gridCol w="1008380"/>
              </a:tblGrid>
              <a:tr h="216024"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RF_1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RN_1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ND_1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AM_1</a:t>
                      </a:r>
                      <a:endParaRPr lang="es-A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RF_0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0.461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0.209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0.235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0.096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RN_0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0.130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0.569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0.244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0.057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ND_0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0.159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0.200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0.566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0.076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AM_0</a:t>
                      </a:r>
                      <a:endParaRPr lang="es-A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0.165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0.200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0.294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0.341</a:t>
                      </a:r>
                      <a:endParaRPr lang="es-A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/>
              <a:t>Un método </a:t>
            </a:r>
            <a:r>
              <a:rPr lang="es-MX" sz="6000" b="1" dirty="0" err="1"/>
              <a:t>markoviano</a:t>
            </a:r>
            <a:endParaRPr lang="es-AR" sz="6000" b="1" dirty="0"/>
          </a:p>
        </p:txBody>
      </p:sp>
    </p:spTree>
    <p:extLst>
      <p:ext uri="{BB962C8B-B14F-4D97-AF65-F5344CB8AC3E}">
        <p14:creationId xmlns:p14="http://schemas.microsoft.com/office/powerpoint/2010/main" val="22344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Contado en otras palabras: estamos emulando la situación de que un hincha que elija ver un partido cualquiera que hayan jugado estos tenistas entre sí, y tras conocer su resultado, verá a continuación un siguiente partido al azar del ganador, y así sucesivamente, anotando en cada ocasión quien ganó; los porcentajes sobre el total de partidos que este hincha verá, en el límite, permiten dejar establecido al </a:t>
            </a:r>
            <a:r>
              <a:rPr lang="es-MX" i="1" dirty="0" smtClean="0"/>
              <a:t>ranking</a:t>
            </a:r>
            <a:endParaRPr lang="es-AR" i="1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/>
              <a:t>Un método </a:t>
            </a:r>
            <a:r>
              <a:rPr lang="es-MX" sz="6000" b="1" dirty="0" err="1"/>
              <a:t>markoviano</a:t>
            </a:r>
            <a:endParaRPr lang="es-AR" sz="6000" b="1" dirty="0"/>
          </a:p>
        </p:txBody>
      </p:sp>
    </p:spTree>
    <p:extLst>
      <p:ext uri="{BB962C8B-B14F-4D97-AF65-F5344CB8AC3E}">
        <p14:creationId xmlns:p14="http://schemas.microsoft.com/office/powerpoint/2010/main" val="10782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El corazón del problema</a:t>
            </a:r>
            <a:endParaRPr lang="es-AR" sz="6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/>
              <a:t>CONSIGNA: Organizar un conjunto de elementos en </a:t>
            </a:r>
            <a:r>
              <a:rPr lang="es-MX" sz="4000" dirty="0" smtClean="0"/>
              <a:t>función </a:t>
            </a:r>
            <a:r>
              <a:rPr lang="es-MX" sz="4000" dirty="0"/>
              <a:t>a su importancia </a:t>
            </a:r>
            <a:r>
              <a:rPr lang="es-MX" sz="4000" dirty="0" smtClean="0"/>
              <a:t>individual.</a:t>
            </a:r>
          </a:p>
        </p:txBody>
      </p:sp>
    </p:spTree>
    <p:extLst>
      <p:ext uri="{BB962C8B-B14F-4D97-AF65-F5344CB8AC3E}">
        <p14:creationId xmlns:p14="http://schemas.microsoft.com/office/powerpoint/2010/main" val="105144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A este método se lo llama de forma alegórica, el ranking del FAIR-WEATHER-FAN*</a:t>
            </a:r>
          </a:p>
          <a:p>
            <a:pPr marL="0" indent="0">
              <a:buNone/>
            </a:pPr>
            <a:endParaRPr lang="es-MX" i="1" dirty="0"/>
          </a:p>
          <a:p>
            <a:pPr marL="0" indent="0">
              <a:buNone/>
            </a:pPr>
            <a:r>
              <a:rPr lang="es-MX" i="1" dirty="0" smtClean="0"/>
              <a:t>(*que aceptaría una traducción a lo bruto como</a:t>
            </a:r>
            <a:endParaRPr lang="es-AR" i="1" dirty="0" smtClean="0"/>
          </a:p>
          <a:p>
            <a:pPr marL="0" indent="0">
              <a:buNone/>
            </a:pPr>
            <a:r>
              <a:rPr lang="es-MX" i="1" dirty="0" smtClean="0"/>
              <a:t>HINCHA DEL GANADOR)</a:t>
            </a:r>
          </a:p>
          <a:p>
            <a:pPr marL="0" indent="0">
              <a:buNone/>
            </a:pPr>
            <a:endParaRPr lang="es-MX" i="1" dirty="0"/>
          </a:p>
          <a:p>
            <a:pPr marL="0" indent="0">
              <a:buNone/>
            </a:pPr>
            <a:r>
              <a:rPr lang="es-MX" dirty="0" smtClean="0"/>
              <a:t>Veamos entonces cómo acceder a dicho ranking.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/>
              <a:t>Un método </a:t>
            </a:r>
            <a:r>
              <a:rPr lang="es-MX" sz="6000" b="1" dirty="0" err="1"/>
              <a:t>markoviano</a:t>
            </a:r>
            <a:endParaRPr lang="es-AR" sz="6000" b="1" dirty="0"/>
          </a:p>
        </p:txBody>
      </p:sp>
    </p:spTree>
    <p:extLst>
      <p:ext uri="{BB962C8B-B14F-4D97-AF65-F5344CB8AC3E}">
        <p14:creationId xmlns:p14="http://schemas.microsoft.com/office/powerpoint/2010/main" val="12683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Propuesta: Iterar el PM unas 1000 veces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y</a:t>
            </a:r>
            <a:r>
              <a:rPr lang="es-MX" dirty="0" smtClean="0"/>
              <a:t> calcular visitas a cada estado</a:t>
            </a:r>
          </a:p>
          <a:p>
            <a:pPr marL="0" indent="0">
              <a:buNone/>
            </a:pPr>
            <a:r>
              <a:rPr lang="es-MX" dirty="0" smtClean="0"/>
              <a:t>O 10000 veces, 100000 veces…</a:t>
            </a:r>
          </a:p>
          <a:p>
            <a:pPr marL="0" indent="0">
              <a:buNone/>
            </a:pPr>
            <a:endParaRPr lang="es-MX" dirty="0" smtClean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830253"/>
              </p:ext>
            </p:extLst>
          </p:nvPr>
        </p:nvGraphicFramePr>
        <p:xfrm>
          <a:off x="755576" y="2318380"/>
          <a:ext cx="6696744" cy="147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728192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RF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RN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ND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AM</a:t>
                      </a:r>
                      <a:endParaRPr lang="es-A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234 visitas al estado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339 visitas</a:t>
                      </a:r>
                      <a:r>
                        <a:rPr lang="es-AR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 estado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341 visitas</a:t>
                      </a:r>
                      <a:r>
                        <a:rPr lang="es-AR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 estado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 visitas al </a:t>
                      </a:r>
                      <a:r>
                        <a:rPr lang="es-AR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esado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3°</a:t>
                      </a:r>
                      <a:endParaRPr lang="es-A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2°</a:t>
                      </a:r>
                      <a:endParaRPr lang="es-A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1°</a:t>
                      </a:r>
                      <a:endParaRPr lang="es-A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4°</a:t>
                      </a:r>
                      <a:endParaRPr lang="es-AR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/>
              <a:t>Un método </a:t>
            </a:r>
            <a:r>
              <a:rPr lang="es-MX" sz="6000" b="1" dirty="0" err="1"/>
              <a:t>markoviano</a:t>
            </a:r>
            <a:endParaRPr lang="es-AR" sz="6000" b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786346"/>
              </p:ext>
            </p:extLst>
          </p:nvPr>
        </p:nvGraphicFramePr>
        <p:xfrm>
          <a:off x="1773283" y="5301208"/>
          <a:ext cx="5030965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021209"/>
                <a:gridCol w="995015"/>
                <a:gridCol w="1152128"/>
                <a:gridCol w="9985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#</a:t>
                      </a:r>
                      <a:r>
                        <a:rPr lang="es-MX" sz="2400" dirty="0" err="1" smtClean="0"/>
                        <a:t>iter</a:t>
                      </a:r>
                      <a:r>
                        <a:rPr lang="es-MX" sz="2400" dirty="0" smtClean="0"/>
                        <a:t>.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RF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RN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ND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AM</a:t>
                      </a:r>
                      <a:endParaRPr lang="es-A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2228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3341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3428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1003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21612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31650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36625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10113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2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u="sng" dirty="0" smtClean="0"/>
          </a:p>
          <a:p>
            <a:pPr marL="0" indent="0">
              <a:buNone/>
            </a:pPr>
            <a:endParaRPr lang="es-MX" u="sng" dirty="0"/>
          </a:p>
          <a:p>
            <a:pPr marL="0" indent="0">
              <a:buNone/>
            </a:pPr>
            <a:endParaRPr lang="es-MX" u="sng" dirty="0" smtClean="0"/>
          </a:p>
          <a:p>
            <a:pPr marL="0" indent="0">
              <a:buNone/>
            </a:pPr>
            <a:endParaRPr lang="es-MX" u="sng" dirty="0"/>
          </a:p>
          <a:p>
            <a:pPr marL="0" indent="0">
              <a:buNone/>
            </a:pPr>
            <a:r>
              <a:rPr lang="es-MX" dirty="0" smtClean="0"/>
              <a:t>Apliquémoselo a </a:t>
            </a:r>
            <a:r>
              <a:rPr lang="es-MX" dirty="0" smtClean="0">
                <a:latin typeface="Algerian" pitchFamily="82" charset="0"/>
              </a:rPr>
              <a:t>A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Aproximación NUMÉRICA del </a:t>
            </a:r>
            <a:r>
              <a:rPr lang="es-MX" dirty="0" err="1" smtClean="0"/>
              <a:t>autovector</a:t>
            </a:r>
            <a:r>
              <a:rPr lang="es-MX" dirty="0" smtClean="0"/>
              <a:t>: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/>
              <a:t>Un método </a:t>
            </a:r>
            <a:r>
              <a:rPr lang="es-MX" sz="6000" b="1" dirty="0" err="1"/>
              <a:t>markoviano</a:t>
            </a:r>
            <a:endParaRPr lang="es-AR" sz="6000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892940"/>
              </p:ext>
            </p:extLst>
          </p:nvPr>
        </p:nvGraphicFramePr>
        <p:xfrm>
          <a:off x="3933523" y="5949280"/>
          <a:ext cx="4166869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967"/>
                <a:gridCol w="1009967"/>
                <a:gridCol w="1138555"/>
                <a:gridCol w="100838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RF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RN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ND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AM</a:t>
                      </a:r>
                      <a:endParaRPr lang="es-A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0.21512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0.31998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0.36410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0.10080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106951"/>
              </p:ext>
            </p:extLst>
          </p:nvPr>
        </p:nvGraphicFramePr>
        <p:xfrm>
          <a:off x="3923928" y="3645024"/>
          <a:ext cx="416686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967"/>
                <a:gridCol w="1009967"/>
                <a:gridCol w="1138555"/>
                <a:gridCol w="1008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0.461</a:t>
                      </a:r>
                      <a:endParaRPr lang="es-AR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0.209</a:t>
                      </a:r>
                      <a:endParaRPr lang="es-AR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0.235</a:t>
                      </a:r>
                      <a:endParaRPr lang="es-AR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0.096</a:t>
                      </a:r>
                      <a:endParaRPr lang="es-AR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0.130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0.569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0.244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0.057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0.159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0.200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0.566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0.076</a:t>
                      </a:r>
                      <a:endParaRPr lang="es-A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0.165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0.200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0.294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0.341</a:t>
                      </a:r>
                      <a:endParaRPr lang="es-AR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 t="44687" r="18375" b="25000"/>
          <a:stretch/>
        </p:blipFill>
        <p:spPr bwMode="auto">
          <a:xfrm>
            <a:off x="467544" y="1268760"/>
            <a:ext cx="760463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4458464" y="1484784"/>
            <a:ext cx="1080120" cy="288032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5220072" y="1772816"/>
            <a:ext cx="1008112" cy="1080120"/>
          </a:xfrm>
          <a:prstGeom prst="straightConnector1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10" name="9 CuadroTexto"/>
          <p:cNvSpPr txBox="1"/>
          <p:nvPr/>
        </p:nvSpPr>
        <p:spPr>
          <a:xfrm>
            <a:off x="6228184" y="26369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9BBB59"/>
                </a:solidFill>
              </a:rPr>
              <a:t>medida invariante</a:t>
            </a:r>
            <a:endParaRPr lang="es-AR" b="1" dirty="0">
              <a:solidFill>
                <a:srgbClr val="9BB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2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Las frecuencias relativas venían convergiendo a las coordenadas de </a:t>
            </a:r>
            <a:r>
              <a:rPr lang="el-GR" b="1" dirty="0" smtClean="0"/>
              <a:t>π</a:t>
            </a:r>
            <a:r>
              <a:rPr lang="es-MX" dirty="0" smtClean="0"/>
              <a:t>!!</a:t>
            </a:r>
            <a:endParaRPr lang="es-AR" i="1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/>
              <a:t>Un método </a:t>
            </a:r>
            <a:r>
              <a:rPr lang="es-MX" sz="6000" b="1" dirty="0" err="1"/>
              <a:t>markoviano</a:t>
            </a:r>
            <a:endParaRPr lang="es-AR" sz="6000" b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835700"/>
              </p:ext>
            </p:extLst>
          </p:nvPr>
        </p:nvGraphicFramePr>
        <p:xfrm>
          <a:off x="2709387" y="5445080"/>
          <a:ext cx="4166869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967"/>
                <a:gridCol w="1009967"/>
                <a:gridCol w="1138555"/>
                <a:gridCol w="100838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RF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RN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ND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AM</a:t>
                      </a:r>
                      <a:endParaRPr lang="es-A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0.21512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0.31998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0.36410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0.10080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936918"/>
              </p:ext>
            </p:extLst>
          </p:nvPr>
        </p:nvGraphicFramePr>
        <p:xfrm>
          <a:off x="1835696" y="3429000"/>
          <a:ext cx="5030965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021209"/>
                <a:gridCol w="995015"/>
                <a:gridCol w="1152128"/>
                <a:gridCol w="9985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#</a:t>
                      </a:r>
                      <a:r>
                        <a:rPr lang="es-MX" sz="2400" dirty="0" err="1" smtClean="0"/>
                        <a:t>iter</a:t>
                      </a:r>
                      <a:r>
                        <a:rPr lang="es-MX" sz="2400" dirty="0" smtClean="0"/>
                        <a:t>.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RF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RN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ND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AM</a:t>
                      </a:r>
                      <a:endParaRPr lang="es-A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0.234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0.339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0.341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0.086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0.2228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0.3341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0.3428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0.1003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0.21612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0.31650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0.36625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0.10113</a:t>
                      </a:r>
                      <a:endParaRPr lang="es-A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7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8000" b="1" dirty="0" smtClean="0"/>
              <a:t>4 </a:t>
            </a:r>
            <a:r>
              <a:rPr lang="es-MX" sz="4800" b="1" dirty="0" smtClean="0"/>
              <a:t>Otro ejemplo, otra fuente</a:t>
            </a:r>
            <a:endParaRPr lang="es-AR" sz="48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>
                <a:solidFill>
                  <a:srgbClr val="FF0000"/>
                </a:solidFill>
              </a:rPr>
              <a:t>La teoría de </a:t>
            </a:r>
            <a:r>
              <a:rPr lang="es-MX" b="1" dirty="0" smtClean="0">
                <a:solidFill>
                  <a:srgbClr val="FF0000"/>
                </a:solidFill>
              </a:rPr>
              <a:t>matrices estocásticas</a:t>
            </a:r>
            <a:r>
              <a:rPr lang="es-MX" dirty="0" smtClean="0">
                <a:solidFill>
                  <a:srgbClr val="FF0000"/>
                </a:solidFill>
              </a:rPr>
              <a:t>, en la que se enmarca este método de ranking del “HINCHA VOLÁTIL”, asegura que el proceso de </a:t>
            </a:r>
            <a:r>
              <a:rPr lang="es-MX" dirty="0" err="1" smtClean="0">
                <a:solidFill>
                  <a:srgbClr val="FF0000"/>
                </a:solidFill>
              </a:rPr>
              <a:t>Markov</a:t>
            </a:r>
            <a:r>
              <a:rPr lang="es-MX" dirty="0" smtClean="0">
                <a:solidFill>
                  <a:srgbClr val="FF0000"/>
                </a:solidFill>
              </a:rPr>
              <a:t> subyacente tendrá al menos un </a:t>
            </a:r>
            <a:r>
              <a:rPr lang="es-MX" b="1" dirty="0" smtClean="0">
                <a:solidFill>
                  <a:srgbClr val="FF0000"/>
                </a:solidFill>
              </a:rPr>
              <a:t>vector estacionario</a:t>
            </a:r>
            <a:r>
              <a:rPr lang="es-MX" dirty="0" smtClean="0">
                <a:solidFill>
                  <a:srgbClr val="FF0000"/>
                </a:solidFill>
              </a:rPr>
              <a:t> (</a:t>
            </a:r>
            <a:r>
              <a:rPr lang="es-MX" i="1" dirty="0" err="1" smtClean="0">
                <a:solidFill>
                  <a:srgbClr val="FF0000"/>
                </a:solidFill>
              </a:rPr>
              <a:t>A∙e</a:t>
            </a:r>
            <a:r>
              <a:rPr lang="es-MX" i="1" dirty="0" smtClean="0">
                <a:solidFill>
                  <a:srgbClr val="FF0000"/>
                </a:solidFill>
              </a:rPr>
              <a:t> = e</a:t>
            </a:r>
            <a:r>
              <a:rPr lang="es-MX" dirty="0" smtClean="0">
                <a:solidFill>
                  <a:srgbClr val="FF0000"/>
                </a:solidFill>
              </a:rPr>
              <a:t>, coincidente con el </a:t>
            </a:r>
            <a:r>
              <a:rPr lang="es-MX" dirty="0" err="1" smtClean="0">
                <a:solidFill>
                  <a:srgbClr val="FF0000"/>
                </a:solidFill>
              </a:rPr>
              <a:t>autovector</a:t>
            </a:r>
            <a:r>
              <a:rPr lang="es-MX" dirty="0" smtClean="0">
                <a:solidFill>
                  <a:srgbClr val="FF0000"/>
                </a:solidFill>
              </a:rPr>
              <a:t> asociado al </a:t>
            </a:r>
            <a:r>
              <a:rPr lang="es-MX" dirty="0" err="1" smtClean="0">
                <a:solidFill>
                  <a:srgbClr val="FF0000"/>
                </a:solidFill>
              </a:rPr>
              <a:t>autovalor</a:t>
            </a:r>
            <a:r>
              <a:rPr lang="es-MX" dirty="0" smtClean="0">
                <a:solidFill>
                  <a:srgbClr val="FF0000"/>
                </a:solidFill>
              </a:rPr>
              <a:t> 1). Además, si la matriz es </a:t>
            </a:r>
            <a:r>
              <a:rPr lang="es-MX" u="sng" dirty="0" smtClean="0">
                <a:solidFill>
                  <a:srgbClr val="FF0000"/>
                </a:solidFill>
              </a:rPr>
              <a:t>irreductible</a:t>
            </a:r>
            <a:r>
              <a:rPr lang="es-MX" dirty="0" smtClean="0">
                <a:solidFill>
                  <a:srgbClr val="FF0000"/>
                </a:solidFill>
              </a:rPr>
              <a:t>, dicho </a:t>
            </a:r>
            <a:r>
              <a:rPr lang="es-MX" dirty="0" err="1" smtClean="0">
                <a:solidFill>
                  <a:srgbClr val="FF0000"/>
                </a:solidFill>
              </a:rPr>
              <a:t>autovector</a:t>
            </a:r>
            <a:r>
              <a:rPr lang="es-MX" dirty="0" smtClean="0">
                <a:solidFill>
                  <a:srgbClr val="FF0000"/>
                </a:solidFill>
              </a:rPr>
              <a:t> {</a:t>
            </a:r>
            <a:r>
              <a:rPr lang="es-MX" b="1" i="1" dirty="0" smtClean="0">
                <a:solidFill>
                  <a:srgbClr val="FF0000"/>
                </a:solidFill>
              </a:rPr>
              <a:t>e</a:t>
            </a:r>
            <a:r>
              <a:rPr lang="es-MX" dirty="0" smtClean="0">
                <a:solidFill>
                  <a:srgbClr val="FF0000"/>
                </a:solidFill>
              </a:rPr>
              <a:t>}</a:t>
            </a:r>
            <a:r>
              <a:rPr lang="es-MX" i="1" baseline="-25000" dirty="0" smtClean="0">
                <a:solidFill>
                  <a:srgbClr val="FF0000"/>
                </a:solidFill>
              </a:rPr>
              <a:t>j</a:t>
            </a:r>
            <a:r>
              <a:rPr lang="es-MX" dirty="0" smtClean="0">
                <a:solidFill>
                  <a:srgbClr val="FF0000"/>
                </a:solidFill>
              </a:rPr>
              <a:t> es único y se puede obtener como: {</a:t>
            </a:r>
            <a:r>
              <a:rPr lang="es-MX" dirty="0" err="1" smtClean="0">
                <a:solidFill>
                  <a:srgbClr val="FF0000"/>
                </a:solidFill>
              </a:rPr>
              <a:t>lim</a:t>
            </a:r>
            <a:r>
              <a:rPr lang="es-MX" baseline="-25000" dirty="0" smtClean="0">
                <a:solidFill>
                  <a:srgbClr val="FF0000"/>
                </a:solidFill>
              </a:rPr>
              <a:t> </a:t>
            </a:r>
            <a:r>
              <a:rPr lang="es-MX" i="1" baseline="-25000" dirty="0" smtClean="0">
                <a:solidFill>
                  <a:srgbClr val="FF0000"/>
                </a:solidFill>
              </a:rPr>
              <a:t>k</a:t>
            </a:r>
            <a:r>
              <a:rPr lang="es-MX" baseline="-25000" dirty="0" smtClean="0">
                <a:solidFill>
                  <a:srgbClr val="FF0000"/>
                </a:solidFill>
              </a:rPr>
              <a:t>→∞</a:t>
            </a:r>
            <a:r>
              <a:rPr lang="es-MX" i="1" dirty="0" smtClean="0">
                <a:solidFill>
                  <a:srgbClr val="FF0000"/>
                </a:solidFill>
              </a:rPr>
              <a:t> </a:t>
            </a:r>
            <a:r>
              <a:rPr lang="es-MX" i="1" dirty="0" err="1" smtClean="0">
                <a:solidFill>
                  <a:srgbClr val="FF0000"/>
                </a:solidFill>
              </a:rPr>
              <a:t>A</a:t>
            </a:r>
            <a:r>
              <a:rPr lang="es-MX" i="1" baseline="30000" dirty="0" err="1" smtClean="0">
                <a:solidFill>
                  <a:srgbClr val="FF0000"/>
                </a:solidFill>
              </a:rPr>
              <a:t>k</a:t>
            </a:r>
            <a:r>
              <a:rPr lang="es-MX" dirty="0" smtClean="0">
                <a:solidFill>
                  <a:srgbClr val="FF0000"/>
                </a:solidFill>
              </a:rPr>
              <a:t>}</a:t>
            </a:r>
            <a:r>
              <a:rPr lang="es-MX" i="1" baseline="-25000" dirty="0" smtClean="0">
                <a:solidFill>
                  <a:srgbClr val="FF0000"/>
                </a:solidFill>
              </a:rPr>
              <a:t>∙j  </a:t>
            </a:r>
            <a:r>
              <a:rPr lang="es-MX" sz="2800" dirty="0" smtClean="0">
                <a:solidFill>
                  <a:srgbClr val="FF0000"/>
                </a:solidFill>
                <a:latin typeface="Arial Black" pitchFamily="34" charset="0"/>
              </a:rPr>
              <a:t>vía el Teorema de </a:t>
            </a:r>
            <a:r>
              <a:rPr lang="es-MX" sz="2800" dirty="0" err="1" smtClean="0">
                <a:solidFill>
                  <a:srgbClr val="FF0000"/>
                </a:solidFill>
                <a:latin typeface="Arial Black" pitchFamily="34" charset="0"/>
              </a:rPr>
              <a:t>Perron-Frobenius</a:t>
            </a:r>
            <a:endParaRPr lang="es-MX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es-MX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8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8000" b="1" dirty="0" smtClean="0"/>
              <a:t>4 </a:t>
            </a:r>
            <a:r>
              <a:rPr lang="es-MX" sz="4800" b="1" dirty="0" smtClean="0"/>
              <a:t>Otro ejemplo, otra fuente</a:t>
            </a:r>
            <a:endParaRPr lang="es-AR" sz="48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u="sng" dirty="0" err="1" smtClean="0">
                <a:solidFill>
                  <a:srgbClr val="FF0000"/>
                </a:solidFill>
              </a:rPr>
              <a:t>Def</a:t>
            </a:r>
            <a:r>
              <a:rPr lang="es-MX" u="sng" dirty="0" smtClean="0">
                <a:solidFill>
                  <a:srgbClr val="FF0000"/>
                </a:solidFill>
              </a:rPr>
              <a:t>. equivalente de matriz cuadrada </a:t>
            </a:r>
            <a:r>
              <a:rPr lang="es-MX" u="sng" cap="small" dirty="0" smtClean="0">
                <a:solidFill>
                  <a:srgbClr val="FF0000"/>
                </a:solidFill>
              </a:rPr>
              <a:t>irreductible</a:t>
            </a:r>
          </a:p>
          <a:p>
            <a:pPr marL="0" indent="0">
              <a:buNone/>
            </a:pPr>
            <a:endParaRPr lang="es-MX" sz="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MX" i="1" dirty="0" smtClean="0">
                <a:solidFill>
                  <a:srgbClr val="FF0000"/>
                </a:solidFill>
              </a:rPr>
              <a:t>A</a:t>
            </a:r>
            <a:r>
              <a:rPr lang="es-MX" dirty="0" smtClean="0">
                <a:solidFill>
                  <a:srgbClr val="FF0000"/>
                </a:solidFill>
              </a:rPr>
              <a:t>=(</a:t>
            </a:r>
            <a:r>
              <a:rPr lang="es-MX" i="1" dirty="0" err="1" smtClean="0">
                <a:solidFill>
                  <a:srgbClr val="FF0000"/>
                </a:solidFill>
              </a:rPr>
              <a:t>a</a:t>
            </a:r>
            <a:r>
              <a:rPr lang="es-MX" i="1" baseline="-25000" dirty="0" err="1" smtClean="0">
                <a:solidFill>
                  <a:srgbClr val="FF0000"/>
                </a:solidFill>
              </a:rPr>
              <a:t>ij</a:t>
            </a:r>
            <a:r>
              <a:rPr lang="es-MX" dirty="0" smtClean="0">
                <a:solidFill>
                  <a:srgbClr val="FF0000"/>
                </a:solidFill>
              </a:rPr>
              <a:t>) </a:t>
            </a:r>
            <a:r>
              <a:rPr lang="es-MX" dirty="0" smtClean="0">
                <a:solidFill>
                  <a:srgbClr val="FF0000"/>
                </a:solidFill>
                <a:sym typeface="Symbol"/>
              </a:rPr>
              <a:t> </a:t>
            </a:r>
            <a:r>
              <a:rPr lang="es-MX" b="1" dirty="0" err="1" smtClean="0">
                <a:solidFill>
                  <a:srgbClr val="FF0000"/>
                </a:solidFill>
                <a:sym typeface="Symbol"/>
              </a:rPr>
              <a:t>R</a:t>
            </a:r>
            <a:r>
              <a:rPr lang="es-MX" i="1" baseline="30000" dirty="0" err="1" smtClean="0">
                <a:solidFill>
                  <a:srgbClr val="FF0000"/>
                </a:solidFill>
                <a:sym typeface="Symbol"/>
              </a:rPr>
              <a:t>n</a:t>
            </a:r>
            <a:r>
              <a:rPr lang="es-MX" baseline="30000" dirty="0" err="1" smtClean="0">
                <a:solidFill>
                  <a:srgbClr val="FF0000"/>
                </a:solidFill>
                <a:sym typeface="Symbol"/>
              </a:rPr>
              <a:t>×</a:t>
            </a:r>
            <a:r>
              <a:rPr lang="es-MX" i="1" baseline="30000" dirty="0" err="1" smtClean="0">
                <a:solidFill>
                  <a:srgbClr val="FF0000"/>
                </a:solidFill>
                <a:sym typeface="Symbol"/>
              </a:rPr>
              <a:t>n</a:t>
            </a:r>
            <a:r>
              <a:rPr lang="es-MX" dirty="0" smtClean="0">
                <a:solidFill>
                  <a:srgbClr val="FF0000"/>
                </a:solidFill>
              </a:rPr>
              <a:t> es </a:t>
            </a:r>
            <a:r>
              <a:rPr lang="es-MX" cap="small" dirty="0" smtClean="0">
                <a:solidFill>
                  <a:srgbClr val="FF0000"/>
                </a:solidFill>
              </a:rPr>
              <a:t>irreductible</a:t>
            </a:r>
            <a:r>
              <a:rPr lang="es-MX" dirty="0" smtClean="0">
                <a:solidFill>
                  <a:srgbClr val="FF0000"/>
                </a:solidFill>
              </a:rPr>
              <a:t> si en su interpretación como representación de un grafo dirigido, con </a:t>
            </a:r>
            <a:r>
              <a:rPr lang="es-MX" i="1" dirty="0" smtClean="0">
                <a:solidFill>
                  <a:srgbClr val="FF0000"/>
                </a:solidFill>
              </a:rPr>
              <a:t>n</a:t>
            </a:r>
            <a:r>
              <a:rPr lang="es-MX" dirty="0" smtClean="0">
                <a:solidFill>
                  <a:srgbClr val="FF0000"/>
                </a:solidFill>
              </a:rPr>
              <a:t> vértices y un eje del </a:t>
            </a:r>
            <a:r>
              <a:rPr lang="es-MX" i="1" dirty="0" smtClean="0">
                <a:solidFill>
                  <a:srgbClr val="FF0000"/>
                </a:solidFill>
              </a:rPr>
              <a:t>i</a:t>
            </a:r>
            <a:r>
              <a:rPr lang="es-MX" dirty="0" smtClean="0">
                <a:solidFill>
                  <a:srgbClr val="FF0000"/>
                </a:solidFill>
              </a:rPr>
              <a:t> al </a:t>
            </a:r>
            <a:r>
              <a:rPr lang="es-MX" i="1" dirty="0" smtClean="0">
                <a:solidFill>
                  <a:srgbClr val="FF0000"/>
                </a:solidFill>
              </a:rPr>
              <a:t>j</a:t>
            </a:r>
            <a:r>
              <a:rPr lang="es-MX" dirty="0" smtClean="0">
                <a:solidFill>
                  <a:srgbClr val="FF0000"/>
                </a:solidFill>
              </a:rPr>
              <a:t> cuando </a:t>
            </a:r>
            <a:r>
              <a:rPr lang="es-MX" i="1" dirty="0" err="1">
                <a:solidFill>
                  <a:srgbClr val="FF0000"/>
                </a:solidFill>
              </a:rPr>
              <a:t>a</a:t>
            </a:r>
            <a:r>
              <a:rPr lang="es-MX" i="1" baseline="-25000" dirty="0" err="1">
                <a:solidFill>
                  <a:srgbClr val="FF0000"/>
                </a:solidFill>
              </a:rPr>
              <a:t>ij</a:t>
            </a:r>
            <a:r>
              <a:rPr lang="es-MX" dirty="0" smtClean="0">
                <a:solidFill>
                  <a:srgbClr val="FF0000"/>
                </a:solidFill>
              </a:rPr>
              <a:t> ≠ 0, el grafo asociado es fuertemente conexo; lo cual significa que para cada par de vértices </a:t>
            </a:r>
            <a:r>
              <a:rPr lang="es-MX" i="1" dirty="0" smtClean="0">
                <a:solidFill>
                  <a:srgbClr val="FF0000"/>
                </a:solidFill>
              </a:rPr>
              <a:t>u</a:t>
            </a:r>
            <a:r>
              <a:rPr lang="es-MX" dirty="0" smtClean="0">
                <a:solidFill>
                  <a:srgbClr val="FF0000"/>
                </a:solidFill>
              </a:rPr>
              <a:t> y </a:t>
            </a:r>
            <a:r>
              <a:rPr lang="es-MX" i="1" dirty="0" smtClean="0">
                <a:solidFill>
                  <a:srgbClr val="FF0000"/>
                </a:solidFill>
              </a:rPr>
              <a:t>v</a:t>
            </a:r>
            <a:r>
              <a:rPr lang="es-MX" dirty="0" smtClean="0">
                <a:solidFill>
                  <a:srgbClr val="FF0000"/>
                </a:solidFill>
              </a:rPr>
              <a:t>, existen caminos de </a:t>
            </a:r>
            <a:r>
              <a:rPr lang="es-MX" i="1" dirty="0" smtClean="0">
                <a:solidFill>
                  <a:srgbClr val="FF0000"/>
                </a:solidFill>
              </a:rPr>
              <a:t>u</a:t>
            </a:r>
            <a:r>
              <a:rPr lang="es-MX" dirty="0" smtClean="0">
                <a:solidFill>
                  <a:srgbClr val="FF0000"/>
                </a:solidFill>
              </a:rPr>
              <a:t> hacia </a:t>
            </a:r>
            <a:r>
              <a:rPr lang="es-MX" i="1" dirty="0" smtClean="0">
                <a:solidFill>
                  <a:srgbClr val="FF0000"/>
                </a:solidFill>
              </a:rPr>
              <a:t>v</a:t>
            </a:r>
            <a:r>
              <a:rPr lang="es-MX" dirty="0" smtClean="0">
                <a:solidFill>
                  <a:srgbClr val="FF0000"/>
                </a:solidFill>
              </a:rPr>
              <a:t> y de </a:t>
            </a:r>
            <a:r>
              <a:rPr lang="es-MX" i="1" dirty="0" smtClean="0">
                <a:solidFill>
                  <a:srgbClr val="FF0000"/>
                </a:solidFill>
              </a:rPr>
              <a:t>v</a:t>
            </a:r>
            <a:r>
              <a:rPr lang="es-MX" dirty="0" smtClean="0">
                <a:solidFill>
                  <a:srgbClr val="FF0000"/>
                </a:solidFill>
              </a:rPr>
              <a:t> hacia </a:t>
            </a:r>
            <a:r>
              <a:rPr lang="es-MX" i="1" dirty="0" smtClean="0">
                <a:solidFill>
                  <a:srgbClr val="FF000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00684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8000" b="1" dirty="0" smtClean="0"/>
              <a:t>4 </a:t>
            </a:r>
            <a:r>
              <a:rPr lang="es-MX" sz="4800" b="1" dirty="0" smtClean="0"/>
              <a:t>Otro ejemplo, otra fuente</a:t>
            </a:r>
            <a:endParaRPr lang="es-AR" sz="48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u="sng" dirty="0" err="1" smtClean="0">
                <a:solidFill>
                  <a:srgbClr val="FF0000"/>
                </a:solidFill>
              </a:rPr>
              <a:t>Def</a:t>
            </a:r>
            <a:r>
              <a:rPr lang="es-MX" u="sng" dirty="0" smtClean="0">
                <a:solidFill>
                  <a:srgbClr val="FF0000"/>
                </a:solidFill>
              </a:rPr>
              <a:t>. equivalente de matriz cuadrada </a:t>
            </a:r>
            <a:r>
              <a:rPr lang="es-MX" u="sng" cap="small" dirty="0" smtClean="0">
                <a:solidFill>
                  <a:srgbClr val="FF0000"/>
                </a:solidFill>
              </a:rPr>
              <a:t>irreductible</a:t>
            </a:r>
          </a:p>
          <a:p>
            <a:pPr marL="0" indent="0">
              <a:buNone/>
            </a:pPr>
            <a:endParaRPr lang="es-MX" sz="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MX" sz="8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es-MX" dirty="0" smtClean="0">
                <a:solidFill>
                  <a:srgbClr val="FF0000"/>
                </a:solidFill>
              </a:rPr>
              <a:t>La matriz de adyacencia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rgbClr val="FF0000"/>
                </a:solidFill>
              </a:rPr>
              <a:t>asociada a este grafo es</a:t>
            </a:r>
          </a:p>
          <a:p>
            <a:pPr marL="0" indent="0" algn="r">
              <a:buNone/>
            </a:pPr>
            <a:r>
              <a:rPr lang="es-MX" dirty="0">
                <a:solidFill>
                  <a:srgbClr val="FF0000"/>
                </a:solidFill>
              </a:rPr>
              <a:t>e</a:t>
            </a:r>
            <a:r>
              <a:rPr lang="es-MX" dirty="0" smtClean="0">
                <a:solidFill>
                  <a:srgbClr val="FF0000"/>
                </a:solidFill>
              </a:rPr>
              <a:t>ntonces IRREDUCTIBLE</a:t>
            </a:r>
          </a:p>
          <a:p>
            <a:pPr marL="0" indent="0" algn="r">
              <a:buNone/>
            </a:pPr>
            <a:endParaRPr lang="es-MX" sz="8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es-MX" sz="8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es-MX" sz="8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es-MX" dirty="0" smtClean="0">
                <a:solidFill>
                  <a:srgbClr val="FF0000"/>
                </a:solidFill>
              </a:rPr>
              <a:t>Sin embargo aquí no 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rgbClr val="FF0000"/>
                </a:solidFill>
              </a:rPr>
              <a:t>hay camino establecido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rgbClr val="FF0000"/>
                </a:solidFill>
              </a:rPr>
              <a:t>de 2, 3 o 4 hacia 1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5" t="46875" r="28917" b="32188"/>
          <a:stretch/>
        </p:blipFill>
        <p:spPr bwMode="auto">
          <a:xfrm>
            <a:off x="539552" y="2132856"/>
            <a:ext cx="3629000" cy="217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3" t="52500" r="27511" b="41875"/>
          <a:stretch/>
        </p:blipFill>
        <p:spPr bwMode="auto">
          <a:xfrm>
            <a:off x="107504" y="4365104"/>
            <a:ext cx="4536504" cy="62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2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El enfoque de las ciencias</a:t>
            </a:r>
            <a:endParaRPr lang="es-AR" sz="6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 smtClean="0"/>
              <a:t>Matemática y Computación ligadas a la formulación de sistemas de ranking:</a:t>
            </a:r>
            <a:endParaRPr lang="es-AR" sz="4000" dirty="0">
              <a:solidFill>
                <a:srgbClr val="FF0000"/>
              </a:solidFill>
            </a:endParaRPr>
          </a:p>
        </p:txBody>
      </p:sp>
      <p:sp>
        <p:nvSpPr>
          <p:cNvPr id="4" name="3 Rectángulo">
            <a:hlinkClick r:id="rId2" action="ppaction://hlinksldjump"/>
          </p:cNvPr>
          <p:cNvSpPr/>
          <p:nvPr/>
        </p:nvSpPr>
        <p:spPr>
          <a:xfrm>
            <a:off x="539750" y="3068960"/>
            <a:ext cx="3888234" cy="15841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bg1"/>
                </a:solidFill>
              </a:rPr>
              <a:t>Teoría de Grafos / Optimización</a:t>
            </a:r>
            <a:endParaRPr lang="es-AR" sz="2400" i="1" dirty="0">
              <a:solidFill>
                <a:schemeClr val="bg1"/>
              </a:solidFill>
            </a:endParaRPr>
          </a:p>
        </p:txBody>
      </p:sp>
      <p:sp>
        <p:nvSpPr>
          <p:cNvPr id="5" name="4 Rectángulo">
            <a:hlinkClick r:id="rId3" action="ppaction://hlinksldjump"/>
          </p:cNvPr>
          <p:cNvSpPr/>
          <p:nvPr/>
        </p:nvSpPr>
        <p:spPr>
          <a:xfrm>
            <a:off x="4716016" y="3069704"/>
            <a:ext cx="3888234" cy="158417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>
                <a:solidFill>
                  <a:schemeClr val="bg1"/>
                </a:solidFill>
              </a:rPr>
              <a:t>Probabilidad</a:t>
            </a:r>
            <a:endParaRPr lang="es-AR" sz="2400" i="1" dirty="0">
              <a:solidFill>
                <a:schemeClr val="bg1"/>
              </a:solidFill>
            </a:endParaRPr>
          </a:p>
        </p:txBody>
      </p:sp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539750" y="4825712"/>
            <a:ext cx="3888234" cy="158417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tx1"/>
                </a:solidFill>
              </a:rPr>
              <a:t>Álgebra lineal</a:t>
            </a:r>
            <a:endParaRPr lang="es-AR" sz="2400" i="1" dirty="0">
              <a:solidFill>
                <a:schemeClr val="tx1"/>
              </a:solidFill>
            </a:endParaRPr>
          </a:p>
        </p:txBody>
      </p:sp>
      <p:sp>
        <p:nvSpPr>
          <p:cNvPr id="7" name="6 Rectángulo">
            <a:hlinkClick r:id="rId5" action="ppaction://hlinksldjump"/>
          </p:cNvPr>
          <p:cNvSpPr/>
          <p:nvPr/>
        </p:nvSpPr>
        <p:spPr>
          <a:xfrm>
            <a:off x="4724792" y="4825712"/>
            <a:ext cx="3888234" cy="15841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tx1"/>
                </a:solidFill>
              </a:rPr>
              <a:t>Estadística</a:t>
            </a:r>
            <a:endParaRPr lang="es-AR" sz="2400" i="1" dirty="0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635896" y="3929785"/>
            <a:ext cx="1800200" cy="15409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Sistemas</a:t>
            </a:r>
          </a:p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de</a:t>
            </a:r>
          </a:p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ranking</a:t>
            </a:r>
            <a:endParaRPr lang="es-AR" sz="2400" b="1" cap="small" dirty="0">
              <a:solidFill>
                <a:sysClr val="windowText" lastClr="000000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 rot="2449045">
            <a:off x="5214548" y="5096176"/>
            <a:ext cx="504056" cy="46060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cap="small">
              <a:solidFill>
                <a:sysClr val="windowText" lastClr="000000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 rot="13067523">
            <a:off x="3368628" y="3866545"/>
            <a:ext cx="504056" cy="46060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cap="small">
              <a:solidFill>
                <a:sysClr val="windowText" lastClr="000000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 rot="19294207">
            <a:off x="5225207" y="3867120"/>
            <a:ext cx="504056" cy="46060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cap="small">
              <a:solidFill>
                <a:sysClr val="windowText" lastClr="000000"/>
              </a:solidFill>
            </a:endParaRPr>
          </a:p>
        </p:txBody>
      </p:sp>
      <p:sp>
        <p:nvSpPr>
          <p:cNvPr id="13" name="12 Flecha derecha"/>
          <p:cNvSpPr/>
          <p:nvPr/>
        </p:nvSpPr>
        <p:spPr>
          <a:xfrm rot="8382853">
            <a:off x="3353949" y="5075796"/>
            <a:ext cx="504056" cy="46060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cap="small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El enfoque de las ciencias</a:t>
            </a:r>
            <a:endParaRPr lang="es-AR" sz="6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 smtClean="0"/>
              <a:t>Matemática y Computación ligadas a la formulación de sistemas de ranking:</a:t>
            </a:r>
            <a:endParaRPr lang="es-AR" sz="4000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750" y="3068960"/>
            <a:ext cx="3888234" cy="15841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bg1"/>
                </a:solidFill>
              </a:rPr>
              <a:t>Teoría de Grafos / Optimización</a:t>
            </a:r>
            <a:endParaRPr lang="es-AR" sz="2400" i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16016" y="3069704"/>
            <a:ext cx="3888234" cy="158417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>
                <a:solidFill>
                  <a:schemeClr val="bg1"/>
                </a:solidFill>
              </a:rPr>
              <a:t>Probabilidad</a:t>
            </a:r>
            <a:endParaRPr lang="es-AR" sz="2400" i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750" y="4825712"/>
            <a:ext cx="3888234" cy="158417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tx1"/>
                </a:solidFill>
              </a:rPr>
              <a:t>Álgebra lineal</a:t>
            </a:r>
            <a:endParaRPr lang="es-AR" sz="2400" i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24792" y="4825712"/>
            <a:ext cx="3888234" cy="15841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tx1"/>
                </a:solidFill>
              </a:rPr>
              <a:t>Estadística</a:t>
            </a:r>
            <a:endParaRPr lang="es-AR" sz="2400" i="1" dirty="0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635896" y="3929785"/>
            <a:ext cx="1800200" cy="15409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Sistemas</a:t>
            </a:r>
          </a:p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de</a:t>
            </a:r>
          </a:p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ranking</a:t>
            </a:r>
            <a:endParaRPr lang="es-AR" sz="2400" b="1" cap="small" dirty="0">
              <a:solidFill>
                <a:sysClr val="windowText" lastClr="000000"/>
              </a:solidFill>
            </a:endParaRPr>
          </a:p>
        </p:txBody>
      </p:sp>
      <p:sp>
        <p:nvSpPr>
          <p:cNvPr id="13" name="12 Flecha derecha"/>
          <p:cNvSpPr/>
          <p:nvPr/>
        </p:nvSpPr>
        <p:spPr>
          <a:xfrm rot="8382853">
            <a:off x="3353949" y="5075796"/>
            <a:ext cx="504056" cy="46060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cap="small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Rankings del </a:t>
            </a:r>
            <a:r>
              <a:rPr lang="es-MX" sz="6000" b="1" dirty="0" err="1" smtClean="0"/>
              <a:t>Álg</a:t>
            </a:r>
            <a:r>
              <a:rPr lang="es-MX" sz="6000" b="1" dirty="0" smtClean="0"/>
              <a:t>. Lineal</a:t>
            </a:r>
            <a:endParaRPr lang="es-AR" sz="60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• Donde los datos se relacionan a matrices sobre las que se aplica el Teorema de </a:t>
            </a:r>
            <a:r>
              <a:rPr lang="es-MX" dirty="0" err="1" smtClean="0"/>
              <a:t>Perron-Frobenius</a:t>
            </a:r>
            <a:r>
              <a:rPr lang="es-MX" dirty="0" smtClean="0"/>
              <a:t> (vinculado a los </a:t>
            </a:r>
            <a:r>
              <a:rPr lang="es-MX" dirty="0" err="1" smtClean="0"/>
              <a:t>autovalores</a:t>
            </a:r>
            <a:r>
              <a:rPr lang="es-MX" dirty="0" smtClean="0"/>
              <a:t> y </a:t>
            </a:r>
            <a:r>
              <a:rPr lang="es-MX" dirty="0" err="1" smtClean="0"/>
              <a:t>autovalores</a:t>
            </a:r>
            <a:r>
              <a:rPr lang="es-MX" dirty="0" smtClean="0"/>
              <a:t> de aplicaciones lineales en </a:t>
            </a:r>
            <a:r>
              <a:rPr lang="es-MX" b="1" dirty="0" err="1" smtClean="0">
                <a:sym typeface="Symbol"/>
              </a:rPr>
              <a:t>R</a:t>
            </a:r>
            <a:r>
              <a:rPr lang="es-MX" i="1" baseline="30000" dirty="0" err="1" smtClean="0">
                <a:sym typeface="Symbol"/>
              </a:rPr>
              <a:t>n</a:t>
            </a:r>
            <a:r>
              <a:rPr lang="es-MX" dirty="0" err="1" smtClean="0">
                <a:sym typeface="Symbol"/>
              </a:rPr>
              <a:t>→</a:t>
            </a:r>
            <a:r>
              <a:rPr lang="es-MX" b="1" dirty="0" err="1" smtClean="0">
                <a:sym typeface="Symbol"/>
              </a:rPr>
              <a:t>R</a:t>
            </a:r>
            <a:r>
              <a:rPr lang="es-MX" i="1" baseline="30000" dirty="0" err="1" smtClean="0">
                <a:sym typeface="Symbol"/>
              </a:rPr>
              <a:t>n</a:t>
            </a:r>
            <a:r>
              <a:rPr lang="es-MX" dirty="0" smtClean="0"/>
              <a:t>)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• En </a:t>
            </a:r>
            <a:r>
              <a:rPr lang="es-MX" dirty="0" smtClean="0"/>
              <a:t>otro caso relevado el método se apoya en el Teorema de </a:t>
            </a:r>
            <a:r>
              <a:rPr lang="es-AR" dirty="0" err="1"/>
              <a:t>Sinkhorn-Knopp</a:t>
            </a:r>
            <a:r>
              <a:rPr lang="es-AR" dirty="0"/>
              <a:t> </a:t>
            </a:r>
            <a:r>
              <a:rPr lang="es-AR" dirty="0" smtClean="0"/>
              <a:t>de convergencia de productos de matrices normalizadas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417541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El enfoque de las ciencias</a:t>
            </a:r>
            <a:endParaRPr lang="es-AR" sz="6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 smtClean="0"/>
              <a:t>Matemática y Computación ligadas a la formulación de sistemas de ranking:</a:t>
            </a:r>
            <a:endParaRPr lang="es-AR" sz="4000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750" y="3068960"/>
            <a:ext cx="3888234" cy="15841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bg1"/>
                </a:solidFill>
              </a:rPr>
              <a:t>Teoría de Grafos / Optimización</a:t>
            </a:r>
            <a:endParaRPr lang="es-AR" sz="2400" i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16016" y="3069704"/>
            <a:ext cx="3888234" cy="158417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>
                <a:solidFill>
                  <a:schemeClr val="bg1"/>
                </a:solidFill>
              </a:rPr>
              <a:t>Probabilidad</a:t>
            </a:r>
            <a:endParaRPr lang="es-AR" sz="2400" i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750" y="4825712"/>
            <a:ext cx="3888234" cy="158417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tx1"/>
                </a:solidFill>
              </a:rPr>
              <a:t>Álgebra lineal</a:t>
            </a:r>
            <a:endParaRPr lang="es-AR" sz="2400" i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24792" y="4825712"/>
            <a:ext cx="3888234" cy="15841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tx1"/>
                </a:solidFill>
              </a:rPr>
              <a:t>Estadística</a:t>
            </a:r>
            <a:endParaRPr lang="es-AR" sz="2400" i="1" dirty="0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635896" y="3929785"/>
            <a:ext cx="1800200" cy="15409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Sistemas</a:t>
            </a:r>
          </a:p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de</a:t>
            </a:r>
          </a:p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ranking</a:t>
            </a:r>
            <a:endParaRPr lang="es-AR" sz="2400" b="1" cap="small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Los rankings espectrales</a:t>
            </a:r>
            <a:endParaRPr lang="es-AR" sz="60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dirty="0" smtClean="0"/>
              <a:t>• En su trabajo </a:t>
            </a:r>
            <a:r>
              <a:rPr lang="es-MX" i="1" dirty="0" err="1" smtClean="0"/>
              <a:t>Spectral</a:t>
            </a:r>
            <a:r>
              <a:rPr lang="es-MX" i="1" dirty="0" smtClean="0"/>
              <a:t> Ranking</a:t>
            </a:r>
            <a:r>
              <a:rPr lang="es-MX" dirty="0" smtClean="0"/>
              <a:t> del año 2016, Sebastiano </a:t>
            </a:r>
            <a:r>
              <a:rPr lang="es-MX" dirty="0" err="1" smtClean="0"/>
              <a:t>Vigna</a:t>
            </a:r>
            <a:r>
              <a:rPr lang="es-MX" dirty="0" smtClean="0"/>
              <a:t> recopila cerca de 15 métodos distintos construidos a lo largo de la historia bajo el paraguas común de lo que él llama </a:t>
            </a:r>
            <a:r>
              <a:rPr lang="es-MX" b="1" dirty="0" smtClean="0"/>
              <a:t>rankings espectrales</a:t>
            </a:r>
            <a:r>
              <a:rPr lang="es-MX" dirty="0" smtClean="0"/>
              <a:t>, apuntando con esa denominación al uso de la teoría de aplicaciones lineales, y más en concreto a “</a:t>
            </a:r>
            <a:r>
              <a:rPr lang="es-MX" dirty="0" err="1" smtClean="0"/>
              <a:t>autovalores</a:t>
            </a:r>
            <a:r>
              <a:rPr lang="es-MX" dirty="0" smtClean="0"/>
              <a:t>” y “</a:t>
            </a:r>
            <a:r>
              <a:rPr lang="es-MX" dirty="0" err="1" smtClean="0"/>
              <a:t>autovalores</a:t>
            </a:r>
            <a:r>
              <a:rPr lang="es-MX" dirty="0" smtClean="0"/>
              <a:t>”</a:t>
            </a:r>
          </a:p>
          <a:p>
            <a:pPr marL="0" indent="0">
              <a:buNone/>
            </a:pPr>
            <a:r>
              <a:rPr lang="es-MX" dirty="0"/>
              <a:t>• </a:t>
            </a:r>
            <a:r>
              <a:rPr lang="es-MX" dirty="0" smtClean="0"/>
              <a:t>Sus usos no son exclusivos del ámbito deportivo, citando apariciones en psicología y ciencias sociales</a:t>
            </a:r>
          </a:p>
        </p:txBody>
      </p:sp>
    </p:spTree>
    <p:extLst>
      <p:ext uri="{BB962C8B-B14F-4D97-AF65-F5344CB8AC3E}">
        <p14:creationId xmlns:p14="http://schemas.microsoft.com/office/powerpoint/2010/main" val="47751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-27384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800" b="1" dirty="0"/>
              <a:t>Teorema de </a:t>
            </a:r>
            <a:r>
              <a:rPr lang="es-MX" sz="4800" b="1" dirty="0" err="1"/>
              <a:t>Perron-Frobenius</a:t>
            </a:r>
            <a:endParaRPr lang="es-AR" sz="4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853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 smtClean="0"/>
              <a:t>Sea </a:t>
            </a:r>
            <a:r>
              <a:rPr lang="es-MX" sz="3500" dirty="0" smtClean="0">
                <a:latin typeface="Algerian" pitchFamily="82" charset="0"/>
              </a:rPr>
              <a:t>M</a:t>
            </a:r>
            <a:r>
              <a:rPr lang="es-MX" dirty="0" smtClean="0"/>
              <a:t> una matriz cuadrada positiva, </a:t>
            </a:r>
            <a:r>
              <a:rPr lang="es-MX" dirty="0">
                <a:latin typeface="Algerian" pitchFamily="82" charset="0"/>
              </a:rPr>
              <a:t>M</a:t>
            </a:r>
            <a:r>
              <a:rPr lang="es-MX" dirty="0"/>
              <a:t> </a:t>
            </a:r>
            <a:r>
              <a:rPr lang="es-MX" dirty="0" smtClean="0">
                <a:sym typeface="Symbol"/>
              </a:rPr>
              <a:t> </a:t>
            </a:r>
            <a:r>
              <a:rPr lang="es-MX" b="1" dirty="0" err="1" smtClean="0">
                <a:sym typeface="Symbol"/>
              </a:rPr>
              <a:t>R</a:t>
            </a:r>
            <a:r>
              <a:rPr lang="es-MX" i="1" baseline="30000" dirty="0" err="1" smtClean="0">
                <a:sym typeface="Symbol"/>
              </a:rPr>
              <a:t>n</a:t>
            </a:r>
            <a:r>
              <a:rPr lang="es-MX" baseline="30000" dirty="0" err="1" smtClean="0">
                <a:sym typeface="Symbol"/>
              </a:rPr>
              <a:t>×</a:t>
            </a:r>
            <a:r>
              <a:rPr lang="es-MX" i="1" baseline="30000" dirty="0" err="1" smtClean="0">
                <a:sym typeface="Symbol"/>
              </a:rPr>
              <a:t>n</a:t>
            </a:r>
            <a:r>
              <a:rPr lang="es-MX" dirty="0" smtClean="0">
                <a:sym typeface="Symbol"/>
              </a:rPr>
              <a:t>;</a:t>
            </a:r>
            <a:r>
              <a:rPr lang="es-MX" dirty="0" smtClean="0"/>
              <a:t> </a:t>
            </a:r>
            <a:r>
              <a:rPr lang="es-MX" b="1" dirty="0" err="1" smtClean="0"/>
              <a:t>x</a:t>
            </a:r>
            <a:r>
              <a:rPr lang="es-MX" dirty="0" err="1" smtClean="0"/>
              <a:t>,</a:t>
            </a:r>
            <a:r>
              <a:rPr lang="es-MX" b="1" dirty="0" err="1" smtClean="0"/>
              <a:t>v</a:t>
            </a:r>
            <a:r>
              <a:rPr lang="es-MX" dirty="0" smtClean="0"/>
              <a:t> </a:t>
            </a:r>
            <a:r>
              <a:rPr lang="es-MX" dirty="0" smtClean="0">
                <a:sym typeface="Symbol"/>
              </a:rPr>
              <a:t> </a:t>
            </a:r>
            <a:r>
              <a:rPr lang="es-MX" b="1" dirty="0" smtClean="0">
                <a:sym typeface="Symbol"/>
              </a:rPr>
              <a:t>R</a:t>
            </a:r>
            <a:r>
              <a:rPr lang="es-MX" i="1" baseline="30000" dirty="0" smtClean="0">
                <a:sym typeface="Symbol"/>
              </a:rPr>
              <a:t>n</a:t>
            </a:r>
            <a:r>
              <a:rPr lang="es-MX" dirty="0" smtClean="0"/>
              <a:t> </a:t>
            </a:r>
          </a:p>
          <a:p>
            <a:pPr marL="571500" indent="-571500">
              <a:buFont typeface="+mj-lt"/>
              <a:buAutoNum type="romanLcPeriod"/>
            </a:pPr>
            <a:r>
              <a:rPr lang="es-MX" dirty="0" smtClean="0"/>
              <a:t> existe </a:t>
            </a:r>
            <a:r>
              <a:rPr lang="el-GR" dirty="0" smtClean="0"/>
              <a:t>λ</a:t>
            </a:r>
            <a:r>
              <a:rPr lang="es-MX" dirty="0" smtClean="0"/>
              <a:t> </a:t>
            </a:r>
            <a:r>
              <a:rPr lang="es-MX" dirty="0" err="1" smtClean="0"/>
              <a:t>autovalor</a:t>
            </a:r>
            <a:r>
              <a:rPr lang="es-MX" dirty="0" smtClean="0"/>
              <a:t> de </a:t>
            </a:r>
            <a:r>
              <a:rPr lang="es-MX" sz="3500" dirty="0" smtClean="0">
                <a:latin typeface="Algerian" pitchFamily="82" charset="0"/>
              </a:rPr>
              <a:t>M</a:t>
            </a:r>
            <a:r>
              <a:rPr lang="es-MX" dirty="0" smtClean="0"/>
              <a:t>, real, simple y positivo</a:t>
            </a:r>
          </a:p>
          <a:p>
            <a:pPr marL="571500" indent="-571500">
              <a:buFont typeface="+mj-lt"/>
              <a:buAutoNum type="romanLcPeriod"/>
            </a:pPr>
            <a:r>
              <a:rPr lang="es-MX" sz="3500" dirty="0" smtClean="0"/>
              <a:t> </a:t>
            </a:r>
            <a:r>
              <a:rPr lang="es-MX" sz="3500" dirty="0" smtClean="0">
                <a:latin typeface="Algerian" pitchFamily="82" charset="0"/>
              </a:rPr>
              <a:t>M</a:t>
            </a:r>
            <a:r>
              <a:rPr lang="el-GR" dirty="0"/>
              <a:t> ∙ </a:t>
            </a:r>
            <a:r>
              <a:rPr lang="es-MX" b="1" dirty="0" smtClean="0"/>
              <a:t>v</a:t>
            </a:r>
            <a:r>
              <a:rPr lang="es-MX" dirty="0" smtClean="0"/>
              <a:t> = </a:t>
            </a:r>
            <a:r>
              <a:rPr lang="el-GR" dirty="0"/>
              <a:t>λ ∙ </a:t>
            </a:r>
            <a:r>
              <a:rPr lang="es-MX" b="1" dirty="0" smtClean="0"/>
              <a:t>v</a:t>
            </a:r>
            <a:r>
              <a:rPr lang="es-MX" dirty="0" smtClean="0"/>
              <a:t>, siendo v</a:t>
            </a:r>
            <a:r>
              <a:rPr lang="es-MX" baseline="-25000" dirty="0" smtClean="0"/>
              <a:t>i</a:t>
            </a:r>
            <a:r>
              <a:rPr lang="es-MX" dirty="0" smtClean="0"/>
              <a:t> </a:t>
            </a:r>
            <a:r>
              <a:rPr lang="es-AR" dirty="0" smtClean="0"/>
              <a:t>&gt; 0 para todo i, ∑</a:t>
            </a:r>
            <a:r>
              <a:rPr lang="es-AR" baseline="-25000" dirty="0" smtClean="0"/>
              <a:t>i</a:t>
            </a:r>
            <a:r>
              <a:rPr lang="es-AR" dirty="0" smtClean="0"/>
              <a:t> v</a:t>
            </a:r>
            <a:r>
              <a:rPr lang="es-AR" baseline="-25000" dirty="0" smtClean="0"/>
              <a:t>i </a:t>
            </a:r>
            <a:r>
              <a:rPr lang="es-AR" dirty="0" smtClean="0"/>
              <a:t>= 1</a:t>
            </a:r>
            <a:endParaRPr lang="es-AR" baseline="-25000" dirty="0" smtClean="0"/>
          </a:p>
          <a:p>
            <a:pPr marL="571500" indent="-571500">
              <a:buFont typeface="+mj-lt"/>
              <a:buAutoNum type="romanLcPeriod"/>
            </a:pPr>
            <a:r>
              <a:rPr lang="es-MX" dirty="0" smtClean="0"/>
              <a:t> </a:t>
            </a:r>
            <a:r>
              <a:rPr lang="el-GR" dirty="0" smtClean="0"/>
              <a:t>λ</a:t>
            </a:r>
            <a:r>
              <a:rPr lang="es-MX" dirty="0" smtClean="0"/>
              <a:t> es mayor, en módulo, a todo otro </a:t>
            </a:r>
            <a:r>
              <a:rPr lang="es-MX" dirty="0" err="1" smtClean="0"/>
              <a:t>autovalor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(y por ello a </a:t>
            </a:r>
            <a:r>
              <a:rPr lang="el-GR" dirty="0" smtClean="0"/>
              <a:t>λ</a:t>
            </a:r>
            <a:r>
              <a:rPr lang="es-MX" dirty="0" smtClean="0"/>
              <a:t> se lo llama el </a:t>
            </a:r>
            <a:r>
              <a:rPr lang="es-MX" i="1" dirty="0" err="1" smtClean="0"/>
              <a:t>autovalor</a:t>
            </a:r>
            <a:r>
              <a:rPr lang="es-MX" i="1" dirty="0" smtClean="0"/>
              <a:t> dominante</a:t>
            </a:r>
            <a:r>
              <a:rPr lang="es-MX" dirty="0" smtClean="0"/>
              <a:t>)</a:t>
            </a:r>
          </a:p>
          <a:p>
            <a:pPr marL="0" indent="0">
              <a:buNone/>
            </a:pPr>
            <a:endParaRPr lang="es-MX" sz="1700" dirty="0" smtClean="0"/>
          </a:p>
          <a:p>
            <a:pPr marL="0" indent="0">
              <a:buNone/>
            </a:pPr>
            <a:r>
              <a:rPr lang="es-MX" dirty="0" smtClean="0"/>
              <a:t>- Si </a:t>
            </a:r>
            <a:r>
              <a:rPr lang="es-MX" sz="3500" dirty="0">
                <a:latin typeface="Algerian" pitchFamily="82" charset="0"/>
              </a:rPr>
              <a:t>M</a:t>
            </a:r>
            <a:r>
              <a:rPr lang="es-MX" dirty="0" smtClean="0"/>
              <a:t> es irreductible, valen i. y ii. aún para </a:t>
            </a:r>
            <a:r>
              <a:rPr lang="es-MX" sz="3500" dirty="0">
                <a:latin typeface="Algerian" pitchFamily="82" charset="0"/>
              </a:rPr>
              <a:t>M</a:t>
            </a:r>
            <a:r>
              <a:rPr lang="es-MX" dirty="0" smtClean="0"/>
              <a:t> cuadrada no negativa</a:t>
            </a:r>
          </a:p>
          <a:p>
            <a:pPr marL="0" indent="0">
              <a:buNone/>
            </a:pPr>
            <a:r>
              <a:rPr lang="es-MX" dirty="0" smtClean="0"/>
              <a:t>- Si </a:t>
            </a:r>
            <a:r>
              <a:rPr lang="es-MX" sz="3500" dirty="0">
                <a:latin typeface="Algerian" pitchFamily="82" charset="0"/>
              </a:rPr>
              <a:t>M</a:t>
            </a:r>
            <a:r>
              <a:rPr lang="es-MX" dirty="0" smtClean="0"/>
              <a:t> es irreductible y no negativa, vale iii. con “</a:t>
            </a:r>
            <a:r>
              <a:rPr lang="es-MX" b="1" dirty="0" smtClean="0"/>
              <a:t>≥</a:t>
            </a:r>
            <a:r>
              <a:rPr lang="es-MX" dirty="0" smtClean="0"/>
              <a:t>”</a:t>
            </a:r>
          </a:p>
          <a:p>
            <a:pPr>
              <a:buFontTx/>
              <a:buChar char="-"/>
            </a:pPr>
            <a:r>
              <a:rPr lang="es-MX" dirty="0" smtClean="0"/>
              <a:t>Si </a:t>
            </a:r>
            <a:r>
              <a:rPr lang="es-MX" dirty="0" smtClean="0">
                <a:latin typeface="Algerian" pitchFamily="82" charset="0"/>
              </a:rPr>
              <a:t>M</a:t>
            </a:r>
            <a:r>
              <a:rPr lang="es-MX" dirty="0" smtClean="0"/>
              <a:t> es no negativa </a:t>
            </a:r>
            <a:r>
              <a:rPr lang="es-MX" dirty="0"/>
              <a:t>y existe </a:t>
            </a:r>
            <a:r>
              <a:rPr lang="es-MX" i="1" dirty="0" smtClean="0"/>
              <a:t>p</a:t>
            </a:r>
            <a:r>
              <a:rPr lang="es-MX" dirty="0" smtClean="0"/>
              <a:t> </a:t>
            </a:r>
            <a:r>
              <a:rPr lang="es-MX" dirty="0">
                <a:sym typeface="Symbol"/>
              </a:rPr>
              <a:t> </a:t>
            </a:r>
            <a:r>
              <a:rPr lang="es-MX" b="1" dirty="0" smtClean="0">
                <a:sym typeface="Symbol"/>
              </a:rPr>
              <a:t>N</a:t>
            </a:r>
            <a:r>
              <a:rPr lang="es-MX" dirty="0" smtClean="0"/>
              <a:t>: </a:t>
            </a:r>
            <a:r>
              <a:rPr lang="es-MX" dirty="0" err="1" smtClean="0">
                <a:latin typeface="Algerian" pitchFamily="82" charset="0"/>
              </a:rPr>
              <a:t>M</a:t>
            </a:r>
            <a:r>
              <a:rPr lang="es-MX" i="1" baseline="30000" dirty="0" err="1" smtClean="0"/>
              <a:t>p</a:t>
            </a:r>
            <a:r>
              <a:rPr lang="es-MX" dirty="0" smtClean="0"/>
              <a:t>(</a:t>
            </a:r>
            <a:r>
              <a:rPr lang="es-MX" dirty="0" err="1" smtClean="0"/>
              <a:t>i,j</a:t>
            </a:r>
            <a:r>
              <a:rPr lang="es-MX" dirty="0" smtClean="0"/>
              <a:t>)&gt;0 </a:t>
            </a:r>
            <a:r>
              <a:rPr lang="es-AR" dirty="0" smtClean="0"/>
              <a:t>∀(</a:t>
            </a:r>
            <a:r>
              <a:rPr lang="es-MX" dirty="0" err="1" smtClean="0"/>
              <a:t>i,j</a:t>
            </a:r>
            <a:r>
              <a:rPr lang="es-MX" dirty="0" smtClean="0"/>
              <a:t>) </a:t>
            </a:r>
            <a:r>
              <a:rPr lang="es-MX" dirty="0" smtClean="0">
                <a:sym typeface="Symbol"/>
              </a:rPr>
              <a:t></a:t>
            </a:r>
            <a:r>
              <a:rPr lang="es-MX" dirty="0" smtClean="0"/>
              <a:t> </a:t>
            </a:r>
            <a:r>
              <a:rPr lang="es-MX" dirty="0" err="1" smtClean="0">
                <a:latin typeface="Algerian" pitchFamily="82" charset="0"/>
              </a:rPr>
              <a:t>M</a:t>
            </a:r>
            <a:r>
              <a:rPr lang="es-MX" i="1" baseline="30000" dirty="0" err="1" smtClean="0"/>
              <a:t>k</a:t>
            </a:r>
            <a:r>
              <a:rPr lang="el-GR" dirty="0"/>
              <a:t> ∙ </a:t>
            </a:r>
            <a:r>
              <a:rPr lang="es-MX" b="1" dirty="0" smtClean="0"/>
              <a:t>x</a:t>
            </a:r>
            <a:r>
              <a:rPr lang="es-MX" dirty="0" smtClean="0"/>
              <a:t> converge a un múltiplo positivo de </a:t>
            </a:r>
            <a:r>
              <a:rPr lang="es-MX" b="1" dirty="0" smtClean="0"/>
              <a:t>v</a:t>
            </a:r>
            <a:r>
              <a:rPr lang="es-MX" dirty="0" smtClean="0"/>
              <a:t> si x</a:t>
            </a:r>
            <a:r>
              <a:rPr lang="es-MX" baseline="-25000" dirty="0" smtClean="0"/>
              <a:t>i</a:t>
            </a:r>
            <a:r>
              <a:rPr lang="es-MX" dirty="0" smtClean="0"/>
              <a:t>&gt;0 </a:t>
            </a:r>
            <a:r>
              <a:rPr lang="es-AR" dirty="0" smtClean="0"/>
              <a:t>∀</a:t>
            </a:r>
            <a:r>
              <a:rPr lang="es-MX" dirty="0" smtClean="0"/>
              <a:t>i</a:t>
            </a:r>
            <a:endParaRPr lang="es-MX" b="1" i="1" dirty="0" smtClean="0"/>
          </a:p>
        </p:txBody>
      </p:sp>
    </p:spTree>
    <p:extLst>
      <p:ext uri="{BB962C8B-B14F-4D97-AF65-F5344CB8AC3E}">
        <p14:creationId xmlns:p14="http://schemas.microsoft.com/office/powerpoint/2010/main" val="363870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El enfoque de las ciencias</a:t>
            </a:r>
            <a:endParaRPr lang="es-AR" sz="6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 smtClean="0"/>
              <a:t>Matemática y Computación ligadas a la formulación de sistemas de ranking:</a:t>
            </a:r>
            <a:endParaRPr lang="es-AR" sz="4000" dirty="0">
              <a:solidFill>
                <a:srgbClr val="FF0000"/>
              </a:solidFill>
            </a:endParaRPr>
          </a:p>
        </p:txBody>
      </p:sp>
      <p:sp>
        <p:nvSpPr>
          <p:cNvPr id="4" name="3 Rectángulo">
            <a:hlinkClick r:id="rId2" action="ppaction://hlinksldjump"/>
          </p:cNvPr>
          <p:cNvSpPr/>
          <p:nvPr/>
        </p:nvSpPr>
        <p:spPr>
          <a:xfrm>
            <a:off x="539750" y="3068960"/>
            <a:ext cx="3888234" cy="15841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bg1"/>
                </a:solidFill>
              </a:rPr>
              <a:t>Teoría de Grafos / Optimización</a:t>
            </a:r>
            <a:endParaRPr lang="es-AR" sz="2400" i="1" dirty="0">
              <a:solidFill>
                <a:schemeClr val="bg1"/>
              </a:solidFill>
            </a:endParaRPr>
          </a:p>
        </p:txBody>
      </p:sp>
      <p:sp>
        <p:nvSpPr>
          <p:cNvPr id="5" name="4 Rectángulo">
            <a:hlinkClick r:id="rId3" action="ppaction://hlinksldjump"/>
          </p:cNvPr>
          <p:cNvSpPr/>
          <p:nvPr/>
        </p:nvSpPr>
        <p:spPr>
          <a:xfrm>
            <a:off x="4716016" y="3069704"/>
            <a:ext cx="3888234" cy="158417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>
                <a:solidFill>
                  <a:schemeClr val="bg1"/>
                </a:solidFill>
              </a:rPr>
              <a:t>Probabilidad</a:t>
            </a:r>
            <a:endParaRPr lang="es-AR" sz="2400" i="1" dirty="0">
              <a:solidFill>
                <a:schemeClr val="bg1"/>
              </a:solidFill>
            </a:endParaRPr>
          </a:p>
        </p:txBody>
      </p:sp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539750" y="4825712"/>
            <a:ext cx="3888234" cy="158417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tx1"/>
                </a:solidFill>
              </a:rPr>
              <a:t>Álgebra lineal</a:t>
            </a:r>
            <a:endParaRPr lang="es-AR" sz="2400" i="1" dirty="0">
              <a:solidFill>
                <a:schemeClr val="tx1"/>
              </a:solidFill>
            </a:endParaRPr>
          </a:p>
        </p:txBody>
      </p:sp>
      <p:sp>
        <p:nvSpPr>
          <p:cNvPr id="7" name="6 Rectángulo">
            <a:hlinkClick r:id="rId5" action="ppaction://hlinksldjump"/>
          </p:cNvPr>
          <p:cNvSpPr/>
          <p:nvPr/>
        </p:nvSpPr>
        <p:spPr>
          <a:xfrm>
            <a:off x="4724792" y="4825712"/>
            <a:ext cx="3888234" cy="15841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tx1"/>
                </a:solidFill>
              </a:rPr>
              <a:t>Estadística</a:t>
            </a:r>
            <a:endParaRPr lang="es-AR" sz="2400" i="1" dirty="0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635896" y="3929785"/>
            <a:ext cx="1800200" cy="15409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Sistemas</a:t>
            </a:r>
          </a:p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de</a:t>
            </a:r>
          </a:p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ranking</a:t>
            </a:r>
            <a:endParaRPr lang="es-AR" sz="2400" b="1" cap="small" dirty="0">
              <a:solidFill>
                <a:sysClr val="windowText" lastClr="000000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 rot="2449045">
            <a:off x="5214548" y="5096176"/>
            <a:ext cx="504056" cy="46060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cap="small">
              <a:solidFill>
                <a:sysClr val="windowText" lastClr="000000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 rot="13067523">
            <a:off x="3368628" y="3866545"/>
            <a:ext cx="504056" cy="46060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cap="small">
              <a:solidFill>
                <a:sysClr val="windowText" lastClr="000000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 rot="19294207">
            <a:off x="5225207" y="3867120"/>
            <a:ext cx="504056" cy="46060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cap="small">
              <a:solidFill>
                <a:sysClr val="windowText" lastClr="000000"/>
              </a:solidFill>
            </a:endParaRPr>
          </a:p>
        </p:txBody>
      </p:sp>
      <p:sp>
        <p:nvSpPr>
          <p:cNvPr id="13" name="12 Flecha derecha"/>
          <p:cNvSpPr/>
          <p:nvPr/>
        </p:nvSpPr>
        <p:spPr>
          <a:xfrm rot="8382853">
            <a:off x="3353949" y="5075796"/>
            <a:ext cx="504056" cy="46060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cap="small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El enfoque de las ciencias</a:t>
            </a:r>
            <a:endParaRPr lang="es-AR" sz="6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 smtClean="0"/>
              <a:t>Matemática y Computación ligadas a la formulación de sistemas de ranking:</a:t>
            </a:r>
            <a:endParaRPr lang="es-AR" sz="4000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750" y="3068960"/>
            <a:ext cx="3888234" cy="15841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bg1"/>
                </a:solidFill>
              </a:rPr>
              <a:t>Teoría de Grafos / Optimización</a:t>
            </a:r>
            <a:endParaRPr lang="es-AR" sz="2400" i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16016" y="3069704"/>
            <a:ext cx="3888234" cy="158417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>
                <a:solidFill>
                  <a:schemeClr val="bg1"/>
                </a:solidFill>
              </a:rPr>
              <a:t>Probabilidad</a:t>
            </a:r>
            <a:endParaRPr lang="es-AR" sz="2400" i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750" y="4825712"/>
            <a:ext cx="3888234" cy="158417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tx1"/>
                </a:solidFill>
              </a:rPr>
              <a:t>Álgebra lineal</a:t>
            </a:r>
            <a:endParaRPr lang="es-AR" sz="2400" i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24792" y="4825712"/>
            <a:ext cx="3888234" cy="15841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tx1"/>
                </a:solidFill>
              </a:rPr>
              <a:t>Estadística</a:t>
            </a:r>
            <a:endParaRPr lang="es-AR" sz="2400" i="1" dirty="0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635896" y="3929785"/>
            <a:ext cx="1800200" cy="15409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Sistemas</a:t>
            </a:r>
          </a:p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de</a:t>
            </a:r>
          </a:p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ranking</a:t>
            </a:r>
            <a:endParaRPr lang="es-AR" sz="2400" b="1" cap="small" dirty="0">
              <a:solidFill>
                <a:sysClr val="windowText" lastClr="000000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 rot="2449045">
            <a:off x="5214548" y="5096176"/>
            <a:ext cx="504056" cy="46060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cap="small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Hacia</a:t>
            </a:r>
            <a:r>
              <a:rPr lang="en-US" dirty="0" smtClean="0"/>
              <a:t> 1960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había</a:t>
            </a:r>
            <a:r>
              <a:rPr lang="en-US" dirty="0" smtClean="0"/>
              <a:t> </a:t>
            </a:r>
            <a:r>
              <a:rPr lang="en-US" dirty="0" err="1" smtClean="0"/>
              <a:t>conformada</a:t>
            </a:r>
            <a:r>
              <a:rPr lang="en-US" dirty="0" smtClean="0"/>
              <a:t> en el </a:t>
            </a:r>
            <a:r>
              <a:rPr lang="en-US" dirty="0" err="1" smtClean="0"/>
              <a:t>planeta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numerosa</a:t>
            </a:r>
            <a:r>
              <a:rPr lang="en-US" dirty="0" smtClean="0"/>
              <a:t> élite de </a:t>
            </a:r>
            <a:r>
              <a:rPr lang="en-US" dirty="0" err="1" smtClean="0"/>
              <a:t>jugadores</a:t>
            </a:r>
            <a:r>
              <a:rPr lang="en-US" dirty="0" smtClean="0"/>
              <a:t> de </a:t>
            </a:r>
            <a:r>
              <a:rPr lang="en-US" dirty="0" err="1" smtClean="0"/>
              <a:t>ajedrez</a:t>
            </a:r>
            <a:r>
              <a:rPr lang="en-US" dirty="0" smtClean="0"/>
              <a:t>, </a:t>
            </a:r>
            <a:r>
              <a:rPr lang="en-US" dirty="0" err="1" smtClean="0"/>
              <a:t>imposibles</a:t>
            </a:r>
            <a:r>
              <a:rPr lang="en-US" dirty="0" smtClean="0"/>
              <a:t> de </a:t>
            </a:r>
            <a:r>
              <a:rPr lang="en-US" dirty="0" err="1" smtClean="0"/>
              <a:t>reunir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físicamente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enfrentarlos</a:t>
            </a:r>
            <a:r>
              <a:rPr lang="en-US" dirty="0" smtClean="0"/>
              <a:t> y </a:t>
            </a:r>
            <a:r>
              <a:rPr lang="en-US" dirty="0" err="1" smtClean="0"/>
              <a:t>designar</a:t>
            </a:r>
            <a:r>
              <a:rPr lang="en-US" dirty="0" smtClean="0"/>
              <a:t> al </a:t>
            </a:r>
            <a:r>
              <a:rPr lang="en-US" dirty="0" err="1" smtClean="0"/>
              <a:t>mejor</a:t>
            </a:r>
            <a:r>
              <a:rPr lang="en-US" dirty="0" smtClean="0"/>
              <a:t> de </a:t>
            </a:r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campeón</a:t>
            </a:r>
            <a:r>
              <a:rPr lang="en-US" dirty="0" smtClean="0"/>
              <a:t> </a:t>
            </a:r>
            <a:r>
              <a:rPr lang="en-US" dirty="0" err="1" smtClean="0"/>
              <a:t>mundial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Sin embargo un rating </a:t>
            </a:r>
            <a:r>
              <a:rPr lang="en-US" dirty="0" err="1" smtClean="0"/>
              <a:t>numérico</a:t>
            </a:r>
            <a:r>
              <a:rPr lang="en-US" dirty="0" smtClean="0"/>
              <a:t> </a:t>
            </a:r>
            <a:r>
              <a:rPr lang="en-US" dirty="0" err="1" smtClean="0"/>
              <a:t>permitió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“los </a:t>
            </a:r>
            <a:r>
              <a:rPr lang="en-US" dirty="0" err="1" smtClean="0"/>
              <a:t>mejores</a:t>
            </a:r>
            <a:r>
              <a:rPr lang="en-US" dirty="0" smtClean="0"/>
              <a:t>” </a:t>
            </a:r>
            <a:r>
              <a:rPr lang="en-US" dirty="0" err="1" smtClean="0"/>
              <a:t>clasifiquen</a:t>
            </a:r>
            <a:r>
              <a:rPr lang="en-US" dirty="0" smtClean="0"/>
              <a:t> a </a:t>
            </a:r>
            <a:r>
              <a:rPr lang="en-US" dirty="0" err="1" smtClean="0"/>
              <a:t>eliminatorias</a:t>
            </a:r>
            <a:r>
              <a:rPr lang="en-US" dirty="0" smtClean="0"/>
              <a:t>, y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sólo</a:t>
            </a:r>
            <a:r>
              <a:rPr lang="en-US" dirty="0" smtClean="0"/>
              <a:t> los </a:t>
            </a:r>
            <a:r>
              <a:rPr lang="en-US" dirty="0" err="1" smtClean="0"/>
              <a:t>ganadores</a:t>
            </a:r>
            <a:r>
              <a:rPr lang="en-US" dirty="0" smtClean="0"/>
              <a:t> </a:t>
            </a:r>
            <a:r>
              <a:rPr lang="en-US" dirty="0" err="1" smtClean="0"/>
              <a:t>accedieran</a:t>
            </a:r>
            <a:r>
              <a:rPr lang="en-US" dirty="0" smtClean="0"/>
              <a:t> a </a:t>
            </a:r>
            <a:r>
              <a:rPr lang="en-US" dirty="0" err="1" smtClean="0"/>
              <a:t>disputarle</a:t>
            </a:r>
            <a:r>
              <a:rPr lang="en-US" dirty="0" smtClean="0"/>
              <a:t> el </a:t>
            </a:r>
            <a:r>
              <a:rPr lang="en-US" dirty="0" err="1" smtClean="0"/>
              <a:t>trono</a:t>
            </a:r>
            <a:r>
              <a:rPr lang="en-US" dirty="0" smtClean="0"/>
              <a:t> al </a:t>
            </a:r>
            <a:r>
              <a:rPr lang="en-US" dirty="0" err="1" smtClean="0"/>
              <a:t>campeón</a:t>
            </a:r>
            <a:r>
              <a:rPr lang="en-US" dirty="0" smtClean="0"/>
              <a:t> </a:t>
            </a:r>
            <a:r>
              <a:rPr lang="en-US" dirty="0" err="1" smtClean="0"/>
              <a:t>reinante</a:t>
            </a:r>
            <a:r>
              <a:rPr lang="en-US" dirty="0" smtClean="0"/>
              <a:t>,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tradición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Ajedrez</a:t>
            </a:r>
            <a:r>
              <a:rPr lang="en-US" dirty="0" smtClean="0"/>
              <a:t> </a:t>
            </a:r>
            <a:r>
              <a:rPr lang="en-US" dirty="0" err="1" smtClean="0"/>
              <a:t>comenzó</a:t>
            </a:r>
            <a:r>
              <a:rPr lang="en-US" dirty="0" smtClean="0"/>
              <a:t> en 1886 y </a:t>
            </a:r>
            <a:r>
              <a:rPr lang="en-US" dirty="0" err="1" smtClean="0"/>
              <a:t>continúa</a:t>
            </a:r>
            <a:r>
              <a:rPr lang="en-US" dirty="0" smtClean="0"/>
              <a:t> hasta hoy.</a:t>
            </a:r>
            <a:endParaRPr lang="vi-VN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-27384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800" b="1" dirty="0" smtClean="0"/>
              <a:t>El Sistema de Rating ELO</a:t>
            </a:r>
            <a:endParaRPr lang="es-AR" sz="4800" b="1" dirty="0"/>
          </a:p>
        </p:txBody>
      </p:sp>
    </p:spTree>
    <p:extLst>
      <p:ext uri="{BB962C8B-B14F-4D97-AF65-F5344CB8AC3E}">
        <p14:creationId xmlns:p14="http://schemas.microsoft.com/office/powerpoint/2010/main" val="36976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Ranking: </a:t>
            </a:r>
            <a:r>
              <a:rPr lang="en-US" dirty="0" err="1" smtClean="0"/>
              <a:t>ordenamiento</a:t>
            </a:r>
            <a:r>
              <a:rPr lang="en-US" dirty="0" smtClean="0"/>
              <a:t> de un </a:t>
            </a:r>
            <a:r>
              <a:rPr lang="en-US" dirty="0" err="1" smtClean="0"/>
              <a:t>conjunto</a:t>
            </a:r>
            <a:r>
              <a:rPr lang="en-US" dirty="0" smtClean="0"/>
              <a:t> de items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Rating: </a:t>
            </a:r>
            <a:r>
              <a:rPr lang="es-AR" dirty="0"/>
              <a:t>valor </a:t>
            </a:r>
            <a:r>
              <a:rPr lang="es-AR" dirty="0" smtClean="0"/>
              <a:t>numérico asociado a cada elemento del conjunto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Al ordenar un </a:t>
            </a:r>
            <a:r>
              <a:rPr lang="es-MX" b="1" dirty="0" smtClean="0"/>
              <a:t>rating</a:t>
            </a:r>
            <a:r>
              <a:rPr lang="es-MX" dirty="0" smtClean="0"/>
              <a:t> se obtiene un </a:t>
            </a:r>
            <a:r>
              <a:rPr lang="es-MX" b="1" dirty="0" smtClean="0"/>
              <a:t>ranking</a:t>
            </a:r>
            <a:endParaRPr lang="vi-VN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-27384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800" b="1" dirty="0" smtClean="0"/>
              <a:t>Ranking vs. Rating</a:t>
            </a:r>
            <a:endParaRPr lang="es-AR" sz="4800" b="1" dirty="0"/>
          </a:p>
        </p:txBody>
      </p:sp>
    </p:spTree>
    <p:extLst>
      <p:ext uri="{BB962C8B-B14F-4D97-AF65-F5344CB8AC3E}">
        <p14:creationId xmlns:p14="http://schemas.microsoft.com/office/powerpoint/2010/main" val="141317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Arpad </a:t>
            </a:r>
            <a:r>
              <a:rPr lang="en-US" b="1" dirty="0" err="1" smtClean="0"/>
              <a:t>Elo</a:t>
            </a:r>
            <a:r>
              <a:rPr lang="en-US" b="1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un </a:t>
            </a:r>
            <a:r>
              <a:rPr lang="en-US" dirty="0" err="1" smtClean="0"/>
              <a:t>físico</a:t>
            </a:r>
            <a:r>
              <a:rPr lang="en-US" dirty="0" smtClean="0"/>
              <a:t> </a:t>
            </a:r>
            <a:r>
              <a:rPr lang="en-US" dirty="0" err="1" smtClean="0"/>
              <a:t>húngaro-estadounidense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Además</a:t>
            </a:r>
            <a:r>
              <a:rPr lang="en-US" dirty="0" smtClean="0"/>
              <a:t> de aficionado al </a:t>
            </a:r>
            <a:r>
              <a:rPr lang="en-US" dirty="0" err="1" smtClean="0"/>
              <a:t>Ajedrez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Concibió</a:t>
            </a:r>
            <a:r>
              <a:rPr lang="en-US" dirty="0" smtClean="0"/>
              <a:t> en 1960 el </a:t>
            </a:r>
            <a:r>
              <a:rPr lang="en-US" dirty="0" err="1"/>
              <a:t>S</a:t>
            </a:r>
            <a:r>
              <a:rPr lang="en-US" dirty="0" err="1" smtClean="0"/>
              <a:t>istema</a:t>
            </a:r>
            <a:r>
              <a:rPr lang="en-US" dirty="0" smtClean="0"/>
              <a:t> a </a:t>
            </a:r>
            <a:r>
              <a:rPr lang="en-US" dirty="0" err="1" smtClean="0"/>
              <a:t>pedido</a:t>
            </a:r>
            <a:r>
              <a:rPr lang="en-US" dirty="0" smtClean="0"/>
              <a:t> de la </a:t>
            </a:r>
            <a:r>
              <a:rPr lang="en-US" dirty="0" err="1" smtClean="0"/>
              <a:t>Federación</a:t>
            </a:r>
            <a:r>
              <a:rPr lang="en-US" dirty="0" smtClean="0"/>
              <a:t> de USA</a:t>
            </a:r>
            <a:endParaRPr lang="vi-VN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-27384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800" b="1" dirty="0" smtClean="0"/>
              <a:t>El Sistema de Rating ELO</a:t>
            </a:r>
            <a:endParaRPr lang="es-AR" sz="4800" b="1" dirty="0"/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467544" y="3861048"/>
            <a:ext cx="8229600" cy="2736304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Se </a:t>
            </a:r>
            <a:r>
              <a:rPr lang="en-US" dirty="0"/>
              <a:t>lo </a:t>
            </a:r>
            <a:r>
              <a:rPr lang="en-US" dirty="0" err="1"/>
              <a:t>sigue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hasta </a:t>
            </a:r>
            <a:r>
              <a:rPr lang="en-US" dirty="0" smtClean="0"/>
              <a:t>hoy</a:t>
            </a:r>
          </a:p>
          <a:p>
            <a:pPr marL="0" indent="0">
              <a:buNone/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creación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miembro</a:t>
            </a:r>
            <a:r>
              <a:rPr lang="en-US" dirty="0" smtClean="0"/>
              <a:t> del Hall de la </a:t>
            </a:r>
            <a:r>
              <a:rPr lang="en-US" dirty="0" err="1" smtClean="0"/>
              <a:t>Fama</a:t>
            </a:r>
            <a:r>
              <a:rPr lang="en-US" dirty="0" smtClean="0"/>
              <a:t> del </a:t>
            </a:r>
            <a:r>
              <a:rPr lang="en-US" dirty="0" err="1" smtClean="0"/>
              <a:t>Ajedrez</a:t>
            </a:r>
            <a:endParaRPr lang="en-US" dirty="0" smtClean="0"/>
          </a:p>
          <a:p>
            <a:pPr marL="0" indent="0" algn="r">
              <a:buNone/>
            </a:pPr>
            <a:endParaRPr lang="en-US" sz="1600" i="1" dirty="0" smtClean="0"/>
          </a:p>
          <a:p>
            <a:pPr marL="0" indent="0" algn="r">
              <a:buNone/>
            </a:pPr>
            <a:endParaRPr lang="en-US" sz="1600" i="1" dirty="0"/>
          </a:p>
          <a:p>
            <a:pPr marL="0" indent="0" algn="r">
              <a:buNone/>
            </a:pPr>
            <a:endParaRPr lang="en-US" sz="1600" i="1" dirty="0" smtClean="0"/>
          </a:p>
          <a:p>
            <a:pPr marL="0" indent="0" algn="r">
              <a:buNone/>
            </a:pPr>
            <a:endParaRPr lang="en-US" sz="1600" i="1" dirty="0"/>
          </a:p>
          <a:p>
            <a:pPr marL="0" indent="0" algn="r">
              <a:buNone/>
            </a:pPr>
            <a:endParaRPr lang="en-US" sz="1600" i="1" dirty="0" smtClean="0"/>
          </a:p>
          <a:p>
            <a:pPr marL="0" indent="0" algn="r">
              <a:buNone/>
            </a:pPr>
            <a:r>
              <a:rPr lang="en-US" sz="1600" i="1" dirty="0" smtClean="0"/>
              <a:t>Arpad </a:t>
            </a:r>
            <a:r>
              <a:rPr lang="en-US" sz="1600" i="1" dirty="0" err="1" smtClean="0"/>
              <a:t>Elo</a:t>
            </a:r>
            <a:endParaRPr lang="en-US" sz="1600" i="1" dirty="0" smtClean="0"/>
          </a:p>
          <a:p>
            <a:pPr marL="0" indent="0" algn="r">
              <a:buNone/>
            </a:pPr>
            <a:r>
              <a:rPr lang="en-US" sz="1600" dirty="0" smtClean="0"/>
              <a:t>(1903-1992)</a:t>
            </a:r>
            <a:endParaRPr lang="en-US" sz="1600" dirty="0"/>
          </a:p>
          <a:p>
            <a:pPr marL="0" indent="0">
              <a:buFont typeface="Arial" pitchFamily="34" charset="0"/>
              <a:buNone/>
            </a:pPr>
            <a:endParaRPr lang="vi-VN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61048"/>
            <a:ext cx="2209380" cy="264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6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57200" y="5501992"/>
            <a:ext cx="8003232" cy="72008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3 Marcador de contenido"/>
          <p:cNvSpPr>
            <a:spLocks noGrp="1"/>
          </p:cNvSpPr>
          <p:nvPr>
            <p:ph idx="1"/>
          </p:nvPr>
        </p:nvSpPr>
        <p:spPr>
          <a:xfrm>
            <a:off x="457200" y="1672209"/>
            <a:ext cx="8229600" cy="4853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i="1" dirty="0" smtClean="0"/>
              <a:t>El </a:t>
            </a:r>
            <a:r>
              <a:rPr lang="en-US" sz="1600" i="1" dirty="0" err="1" smtClean="0"/>
              <a:t>jugador</a:t>
            </a:r>
            <a:r>
              <a:rPr lang="en-US" sz="1600" i="1" dirty="0" smtClean="0"/>
              <a:t> 1 con media </a:t>
            </a:r>
            <a:r>
              <a:rPr lang="el-GR" sz="1600" i="1" dirty="0" smtClean="0"/>
              <a:t>μ</a:t>
            </a:r>
            <a:r>
              <a:rPr lang="es-MX" sz="1600" i="1" baseline="-25000" dirty="0" smtClean="0"/>
              <a:t>1</a:t>
            </a:r>
          </a:p>
          <a:p>
            <a:pPr marL="0" indent="0" algn="r">
              <a:buNone/>
            </a:pPr>
            <a:r>
              <a:rPr lang="es-MX" sz="1600" i="1" dirty="0" smtClean="0"/>
              <a:t>El jugador 2 con media </a:t>
            </a:r>
            <a:r>
              <a:rPr lang="el-GR" sz="1600" i="1" dirty="0" smtClean="0"/>
              <a:t>μ</a:t>
            </a:r>
            <a:r>
              <a:rPr lang="es-MX" sz="1600" i="1" baseline="-25000" dirty="0" smtClean="0"/>
              <a:t>2</a:t>
            </a:r>
            <a:endParaRPr lang="en-US" sz="1600" i="1" baseline="-25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 la recta de </a:t>
            </a:r>
            <a:r>
              <a:rPr lang="en-US" dirty="0" err="1" smtClean="0"/>
              <a:t>números</a:t>
            </a:r>
            <a:r>
              <a:rPr lang="en-US" dirty="0" smtClean="0"/>
              <a:t> </a:t>
            </a:r>
            <a:r>
              <a:rPr lang="en-US" dirty="0" err="1" smtClean="0"/>
              <a:t>positivos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jugador</a:t>
            </a:r>
            <a:r>
              <a:rPr lang="en-US" dirty="0" smtClean="0"/>
              <a:t> </a:t>
            </a:r>
            <a:r>
              <a:rPr lang="en-US" b="1" dirty="0" smtClean="0"/>
              <a:t>J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representado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i="1" dirty="0" err="1" smtClean="0"/>
              <a:t>función</a:t>
            </a:r>
            <a:r>
              <a:rPr lang="en-US" i="1" dirty="0" smtClean="0"/>
              <a:t> </a:t>
            </a:r>
            <a:r>
              <a:rPr lang="en-US" i="1" dirty="0" err="1" smtClean="0"/>
              <a:t>aleatoria</a:t>
            </a:r>
            <a:r>
              <a:rPr lang="en-US" dirty="0" smtClean="0"/>
              <a:t> de forma </a:t>
            </a:r>
            <a:r>
              <a:rPr lang="en-US" dirty="0" err="1" smtClean="0"/>
              <a:t>acampanada</a:t>
            </a:r>
            <a:r>
              <a:rPr lang="en-US" dirty="0" smtClean="0"/>
              <a:t>, con media </a:t>
            </a:r>
            <a:r>
              <a:rPr lang="el-GR" b="1" dirty="0" smtClean="0"/>
              <a:t>μ</a:t>
            </a:r>
            <a:r>
              <a:rPr lang="es-MX" b="1" baseline="-25000" dirty="0" smtClean="0"/>
              <a:t>J</a:t>
            </a:r>
            <a:r>
              <a:rPr lang="es-MX" dirty="0" smtClean="0"/>
              <a:t> y desvío estándar </a:t>
            </a:r>
            <a:r>
              <a:rPr lang="el-GR" b="1" dirty="0" smtClean="0"/>
              <a:t>σ</a:t>
            </a:r>
            <a:r>
              <a:rPr lang="es-MX" dirty="0" smtClean="0"/>
              <a:t>=200, común a todos</a:t>
            </a:r>
          </a:p>
          <a:p>
            <a:pPr marL="0" indent="0">
              <a:buNone/>
            </a:pPr>
            <a:r>
              <a:rPr lang="es-MX" dirty="0" smtClean="0"/>
              <a:t>→ el “rating de J” será igual a la magnitud de </a:t>
            </a:r>
            <a:r>
              <a:rPr lang="el-GR" b="1" dirty="0" smtClean="0"/>
              <a:t>μ</a:t>
            </a:r>
            <a:r>
              <a:rPr lang="es-MX" b="1" baseline="-25000" dirty="0" smtClean="0"/>
              <a:t>J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-27384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800" b="1" dirty="0" smtClean="0"/>
              <a:t>El Sistema de Rating ELO: ideas</a:t>
            </a:r>
            <a:endParaRPr lang="es-AR" sz="4800" b="1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683568" y="3429000"/>
            <a:ext cx="77768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261632"/>
            <a:ext cx="362902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24" y="2261632"/>
            <a:ext cx="362902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5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En un </a:t>
            </a:r>
            <a:r>
              <a:rPr lang="en-US" dirty="0" err="1" smtClean="0"/>
              <a:t>inicio</a:t>
            </a:r>
            <a:r>
              <a:rPr lang="en-US" dirty="0" smtClean="0"/>
              <a:t> </a:t>
            </a:r>
            <a:r>
              <a:rPr lang="en-US" dirty="0" err="1" smtClean="0"/>
              <a:t>teórico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campanas</a:t>
            </a:r>
            <a:r>
              <a:rPr lang="en-US" dirty="0" smtClean="0"/>
              <a:t> </a:t>
            </a:r>
            <a:r>
              <a:rPr lang="en-US" dirty="0" err="1" smtClean="0"/>
              <a:t>parten</a:t>
            </a:r>
            <a:r>
              <a:rPr lang="en-US" dirty="0" smtClean="0"/>
              <a:t> </a:t>
            </a:r>
            <a:r>
              <a:rPr lang="en-US" dirty="0" err="1" smtClean="0"/>
              <a:t>ubicadas</a:t>
            </a:r>
            <a:r>
              <a:rPr lang="en-US" dirty="0" smtClean="0"/>
              <a:t> en el </a:t>
            </a:r>
            <a:r>
              <a:rPr lang="en-US" dirty="0" err="1" smtClean="0"/>
              <a:t>mismo</a:t>
            </a:r>
            <a:r>
              <a:rPr lang="en-US" dirty="0" smtClean="0"/>
              <a:t> </a:t>
            </a:r>
            <a:r>
              <a:rPr lang="en-US" dirty="0" err="1" smtClean="0"/>
              <a:t>lugar</a:t>
            </a:r>
            <a:r>
              <a:rPr lang="en-US" dirty="0" smtClean="0"/>
              <a:t> de la recta y el </a:t>
            </a:r>
            <a:r>
              <a:rPr lang="en-US" dirty="0" err="1" smtClean="0"/>
              <a:t>resultado</a:t>
            </a:r>
            <a:r>
              <a:rPr lang="en-US" dirty="0" smtClean="0"/>
              <a:t> de los </a:t>
            </a:r>
            <a:r>
              <a:rPr lang="en-US" dirty="0" err="1" smtClean="0"/>
              <a:t>enfrentamientos</a:t>
            </a:r>
            <a:r>
              <a:rPr lang="en-US" dirty="0" smtClean="0"/>
              <a:t> entre pares (en </a:t>
            </a:r>
            <a:r>
              <a:rPr lang="en-US" dirty="0" err="1"/>
              <a:t>A</a:t>
            </a:r>
            <a:r>
              <a:rPr lang="en-US" dirty="0" err="1" smtClean="0"/>
              <a:t>jedrez</a:t>
            </a:r>
            <a:r>
              <a:rPr lang="en-US" dirty="0" smtClean="0"/>
              <a:t> se </a:t>
            </a:r>
            <a:r>
              <a:rPr lang="en-US" dirty="0" err="1" smtClean="0"/>
              <a:t>dan</a:t>
            </a:r>
            <a:r>
              <a:rPr lang="en-US" dirty="0" smtClean="0"/>
              <a:t>: 1 </a:t>
            </a:r>
            <a:r>
              <a:rPr lang="en-US" dirty="0" err="1" smtClean="0"/>
              <a:t>pt</a:t>
            </a:r>
            <a:r>
              <a:rPr lang="en-US" dirty="0" smtClean="0"/>
              <a:t> al </a:t>
            </a:r>
            <a:r>
              <a:rPr lang="en-US" dirty="0" err="1" smtClean="0"/>
              <a:t>ganador</a:t>
            </a:r>
            <a:r>
              <a:rPr lang="en-US" dirty="0" smtClean="0"/>
              <a:t>, 0 </a:t>
            </a:r>
            <a:r>
              <a:rPr lang="en-US" dirty="0" err="1" smtClean="0"/>
              <a:t>pts</a:t>
            </a:r>
            <a:r>
              <a:rPr lang="en-US" dirty="0" smtClean="0"/>
              <a:t> al </a:t>
            </a:r>
            <a:r>
              <a:rPr lang="en-US" dirty="0" err="1" smtClean="0"/>
              <a:t>perdedor</a:t>
            </a:r>
            <a:r>
              <a:rPr lang="en-US" dirty="0" smtClean="0"/>
              <a:t>, ½-½ a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empate</a:t>
            </a:r>
            <a:r>
              <a:rPr lang="en-US" dirty="0" smtClean="0"/>
              <a:t> el </a:t>
            </a:r>
            <a:r>
              <a:rPr lang="en-US" dirty="0" err="1" smtClean="0"/>
              <a:t>juego</a:t>
            </a:r>
            <a:r>
              <a:rPr lang="en-US" dirty="0" smtClean="0"/>
              <a:t>) </a:t>
            </a:r>
            <a:r>
              <a:rPr lang="en-US" dirty="0" err="1" smtClean="0"/>
              <a:t>hará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l-GR" dirty="0" smtClean="0"/>
              <a:t>μ</a:t>
            </a:r>
            <a:r>
              <a:rPr lang="es-MX" dirty="0" smtClean="0"/>
              <a:t>1 y </a:t>
            </a:r>
            <a:r>
              <a:rPr lang="el-GR" dirty="0" smtClean="0"/>
              <a:t>μ</a:t>
            </a:r>
            <a:r>
              <a:rPr lang="es-MX" dirty="0" smtClean="0"/>
              <a:t>2 vayan adoptando otros valores</a:t>
            </a:r>
            <a:endParaRPr lang="vi-VN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-27384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800" b="1" dirty="0" smtClean="0"/>
              <a:t>El Sistema de Rating ELO: ideas</a:t>
            </a:r>
            <a:endParaRPr lang="es-AR" sz="4800" b="1" dirty="0"/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485056" y="4725145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i="1" dirty="0" smtClean="0"/>
              <a:t>La media </a:t>
            </a:r>
            <a:r>
              <a:rPr lang="el-GR" sz="1600" i="1" dirty="0" smtClean="0"/>
              <a:t>μ</a:t>
            </a:r>
            <a:r>
              <a:rPr lang="es-MX" sz="1600" i="1" dirty="0" smtClean="0"/>
              <a:t>1 del jugador 1 y</a:t>
            </a:r>
          </a:p>
          <a:p>
            <a:pPr marL="0" indent="0">
              <a:buNone/>
            </a:pPr>
            <a:r>
              <a:rPr lang="es-MX" sz="1600" i="1" dirty="0"/>
              <a:t>l</a:t>
            </a:r>
            <a:r>
              <a:rPr lang="es-MX" sz="1600" i="1" dirty="0" smtClean="0"/>
              <a:t>a media </a:t>
            </a:r>
            <a:r>
              <a:rPr lang="el-GR" sz="1600" i="1" dirty="0" smtClean="0"/>
              <a:t>μ</a:t>
            </a:r>
            <a:r>
              <a:rPr lang="es-MX" sz="1600" i="1" dirty="0" smtClean="0"/>
              <a:t>2 del jugador 2 coinciden</a:t>
            </a:r>
            <a:endParaRPr lang="es-MX" b="1" baseline="-25000" dirty="0" smtClean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711424" y="6494864"/>
            <a:ext cx="77768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31" y="5314567"/>
            <a:ext cx="362902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02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contenido"/>
          <p:cNvSpPr txBox="1">
            <a:spLocks/>
          </p:cNvSpPr>
          <p:nvPr/>
        </p:nvSpPr>
        <p:spPr>
          <a:xfrm>
            <a:off x="485056" y="1124744"/>
            <a:ext cx="8229600" cy="554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i="1" dirty="0" smtClean="0"/>
              <a:t>El </a:t>
            </a:r>
            <a:r>
              <a:rPr lang="es-MX" sz="1600" i="1" dirty="0" smtClean="0"/>
              <a:t>jugador 1 gana repetidamente al jugador 2 y la campana 1 se desplaza hacia mayores valores</a:t>
            </a:r>
          </a:p>
          <a:p>
            <a:pPr marL="0" indent="0">
              <a:buFont typeface="Arial" pitchFamily="34" charset="0"/>
              <a:buNone/>
            </a:pPr>
            <a:endParaRPr lang="es-MX" sz="1600" i="1" dirty="0"/>
          </a:p>
          <a:p>
            <a:pPr marL="0" indent="0">
              <a:buFont typeface="Arial" pitchFamily="34" charset="0"/>
              <a:buNone/>
            </a:pPr>
            <a:endParaRPr lang="es-MX" sz="1600" i="1" dirty="0" smtClean="0"/>
          </a:p>
          <a:p>
            <a:pPr marL="0" indent="0">
              <a:buFont typeface="Arial" pitchFamily="34" charset="0"/>
              <a:buNone/>
            </a:pPr>
            <a:endParaRPr lang="es-MX" sz="1600" i="1" dirty="0"/>
          </a:p>
          <a:p>
            <a:pPr marL="0" indent="0">
              <a:buFont typeface="Arial" pitchFamily="34" charset="0"/>
              <a:buNone/>
            </a:pPr>
            <a:endParaRPr lang="es-MX" sz="1600" i="1" dirty="0" smtClean="0"/>
          </a:p>
          <a:p>
            <a:pPr marL="0" indent="0">
              <a:buFont typeface="Arial" pitchFamily="34" charset="0"/>
              <a:buNone/>
            </a:pPr>
            <a:endParaRPr lang="es-MX" sz="1600" i="1" dirty="0"/>
          </a:p>
          <a:p>
            <a:pPr marL="0" indent="0">
              <a:buNone/>
            </a:pPr>
            <a:endParaRPr lang="en-US" sz="1600" i="1" dirty="0" smtClean="0"/>
          </a:p>
          <a:p>
            <a:pPr marL="0" indent="0">
              <a:buNone/>
            </a:pPr>
            <a:r>
              <a:rPr lang="en-US" sz="1600" i="1" dirty="0" smtClean="0"/>
              <a:t>Si el </a:t>
            </a:r>
            <a:r>
              <a:rPr lang="es-MX" sz="1600" i="1" dirty="0"/>
              <a:t>jugador 1 gana </a:t>
            </a:r>
            <a:r>
              <a:rPr lang="es-MX" sz="1600" i="1" dirty="0" smtClean="0"/>
              <a:t>nuevamente al </a:t>
            </a:r>
            <a:r>
              <a:rPr lang="es-MX" sz="1600" i="1" dirty="0"/>
              <a:t>jugador </a:t>
            </a:r>
            <a:r>
              <a:rPr lang="es-MX" sz="1600" i="1" dirty="0" smtClean="0"/>
              <a:t>2, la </a:t>
            </a:r>
            <a:r>
              <a:rPr lang="es-MX" sz="1600" i="1" dirty="0"/>
              <a:t>campana 1 </a:t>
            </a:r>
            <a:r>
              <a:rPr lang="es-MX" sz="1600" i="1" dirty="0" smtClean="0"/>
              <a:t>se desplazará CADA VEZ menos</a:t>
            </a:r>
          </a:p>
          <a:p>
            <a:pPr marL="0" indent="0">
              <a:buNone/>
            </a:pPr>
            <a:endParaRPr lang="es-MX" sz="1600" i="1" dirty="0"/>
          </a:p>
          <a:p>
            <a:pPr marL="0" indent="0">
              <a:buNone/>
            </a:pPr>
            <a:endParaRPr lang="es-MX" sz="1600" i="1" dirty="0" smtClean="0"/>
          </a:p>
          <a:p>
            <a:pPr marL="0" indent="0">
              <a:buNone/>
            </a:pPr>
            <a:endParaRPr lang="es-MX" sz="1600" i="1" dirty="0"/>
          </a:p>
          <a:p>
            <a:pPr marL="0" indent="0">
              <a:buNone/>
            </a:pPr>
            <a:endParaRPr lang="es-MX" sz="1600" i="1" dirty="0" smtClean="0"/>
          </a:p>
          <a:p>
            <a:pPr marL="0" indent="0">
              <a:buNone/>
            </a:pPr>
            <a:endParaRPr lang="es-MX" sz="1600" i="1" dirty="0" smtClean="0"/>
          </a:p>
          <a:p>
            <a:pPr marL="0" indent="0">
              <a:buNone/>
            </a:pPr>
            <a:r>
              <a:rPr lang="es-MX" sz="1600" i="1" dirty="0" smtClean="0"/>
              <a:t>El jugador 2 gana al jugador 1, la campana 2 avanza en la recta y la campana 1 retrocede</a:t>
            </a:r>
          </a:p>
          <a:p>
            <a:pPr marL="0" indent="0">
              <a:buFont typeface="Arial" pitchFamily="34" charset="0"/>
              <a:buNone/>
            </a:pPr>
            <a:r>
              <a:rPr lang="es-MX" sz="1600" i="1" dirty="0" smtClean="0"/>
              <a:t> </a:t>
            </a:r>
            <a:endParaRPr lang="es-MX" b="1" baseline="-25000" dirty="0" smtClean="0"/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91" y="3633976"/>
            <a:ext cx="362902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200" y="-27384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800" b="1" dirty="0" smtClean="0"/>
              <a:t>El Sistema de Rating ELO: ideas</a:t>
            </a:r>
            <a:endParaRPr lang="es-AR" sz="4800" b="1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711424" y="6595471"/>
            <a:ext cx="77768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99" y="5428103"/>
            <a:ext cx="362902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12 Conector recto de flecha"/>
          <p:cNvCxnSpPr/>
          <p:nvPr/>
        </p:nvCxnSpPr>
        <p:spPr>
          <a:xfrm>
            <a:off x="755576" y="2868176"/>
            <a:ext cx="77768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62902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362902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29984"/>
            <a:ext cx="362902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36 Conector recto de flecha"/>
          <p:cNvCxnSpPr/>
          <p:nvPr/>
        </p:nvCxnSpPr>
        <p:spPr>
          <a:xfrm>
            <a:off x="5436096" y="1731288"/>
            <a:ext cx="3960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>
            <a:off x="5940192" y="3660264"/>
            <a:ext cx="3600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>
            <a:off x="4932040" y="1731288"/>
            <a:ext cx="4320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>
            <a:off x="4355976" y="1731288"/>
            <a:ext cx="5040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/>
          <p:nvPr/>
        </p:nvCxnSpPr>
        <p:spPr>
          <a:xfrm>
            <a:off x="3707904" y="1731288"/>
            <a:ext cx="5760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/>
          <p:nvPr/>
        </p:nvCxnSpPr>
        <p:spPr>
          <a:xfrm>
            <a:off x="2901503" y="1731288"/>
            <a:ext cx="7200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>
            <a:off x="2392368" y="5414744"/>
            <a:ext cx="4320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>
            <a:off x="6588224" y="5414744"/>
            <a:ext cx="360000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/>
          <p:nvPr/>
        </p:nvCxnSpPr>
        <p:spPr>
          <a:xfrm>
            <a:off x="755576" y="4797152"/>
            <a:ext cx="77768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29784"/>
            <a:ext cx="362902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25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 smtClean="0"/>
              <a:t>El rango de ideas científicas que relevé publicadas al respecto es </a:t>
            </a:r>
            <a:r>
              <a:rPr lang="es-MX" sz="4000" b="1" dirty="0" smtClean="0"/>
              <a:t>amplio </a:t>
            </a:r>
          </a:p>
          <a:p>
            <a:pPr marL="0" indent="0">
              <a:buNone/>
            </a:pPr>
            <a:endParaRPr lang="es-MX" sz="4000" dirty="0" smtClean="0"/>
          </a:p>
          <a:p>
            <a:pPr marL="0" indent="0">
              <a:buNone/>
            </a:pPr>
            <a:r>
              <a:rPr lang="es-MX" sz="4000" dirty="0" smtClean="0"/>
              <a:t>- Rankings por criterios de </a:t>
            </a:r>
            <a:r>
              <a:rPr lang="es-MX" sz="4000" dirty="0" err="1" smtClean="0"/>
              <a:t>optimalidad</a:t>
            </a:r>
            <a:endParaRPr lang="es-MX" sz="4000" dirty="0" smtClean="0"/>
          </a:p>
          <a:p>
            <a:pPr marL="0" indent="0">
              <a:buNone/>
            </a:pPr>
            <a:r>
              <a:rPr lang="es-MX" sz="4000" dirty="0" smtClean="0"/>
              <a:t>- Rankings por “definición natural”</a:t>
            </a:r>
            <a:endParaRPr lang="es-AR" sz="4000" dirty="0">
              <a:solidFill>
                <a:srgbClr val="FF0000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6000" b="1" dirty="0" smtClean="0"/>
              <a:t>El enfoque de las ciencias</a:t>
            </a:r>
            <a:endParaRPr lang="es-AR" sz="6000" b="1" dirty="0"/>
          </a:p>
        </p:txBody>
      </p:sp>
    </p:spTree>
    <p:extLst>
      <p:ext uri="{BB962C8B-B14F-4D97-AF65-F5344CB8AC3E}">
        <p14:creationId xmlns:p14="http://schemas.microsoft.com/office/powerpoint/2010/main" val="2268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contenido"/>
          <p:cNvSpPr txBox="1">
            <a:spLocks/>
          </p:cNvSpPr>
          <p:nvPr/>
        </p:nvSpPr>
        <p:spPr>
          <a:xfrm>
            <a:off x="485056" y="1124744"/>
            <a:ext cx="8229600" cy="554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 smtClean="0"/>
              <a:t>En </a:t>
            </a:r>
            <a:r>
              <a:rPr lang="en-US" i="1" dirty="0" err="1" smtClean="0"/>
              <a:t>cada</a:t>
            </a:r>
            <a:r>
              <a:rPr lang="en-US" i="1" dirty="0" smtClean="0"/>
              <a:t> </a:t>
            </a:r>
            <a:r>
              <a:rPr lang="en-US" i="1" dirty="0" err="1" smtClean="0"/>
              <a:t>contexto</a:t>
            </a:r>
            <a:r>
              <a:rPr lang="en-US" i="1" dirty="0" smtClean="0"/>
              <a:t>,</a:t>
            </a:r>
            <a:r>
              <a:rPr lang="en-US" i="1" dirty="0" smtClean="0"/>
              <a:t> </a:t>
            </a:r>
            <a:r>
              <a:rPr lang="en-US" i="1" dirty="0" err="1" smtClean="0"/>
              <a:t>una</a:t>
            </a:r>
            <a:r>
              <a:rPr lang="en-US" i="1" dirty="0" smtClean="0"/>
              <a:t> </a:t>
            </a:r>
            <a:r>
              <a:rPr lang="en-US" i="1" dirty="0" err="1" smtClean="0"/>
              <a:t>notación</a:t>
            </a:r>
            <a:r>
              <a:rPr lang="en-US" i="1" dirty="0" smtClean="0"/>
              <a:t> </a:t>
            </a:r>
            <a:r>
              <a:rPr lang="en-US" i="1" dirty="0" err="1" smtClean="0"/>
              <a:t>diferente</a:t>
            </a:r>
            <a:r>
              <a:rPr lang="en-US" i="1" dirty="0" smtClean="0"/>
              <a:t>…</a:t>
            </a:r>
          </a:p>
          <a:p>
            <a:pPr marL="0" indent="0">
              <a:buFont typeface="Arial" pitchFamily="34" charset="0"/>
              <a:buNone/>
            </a:pPr>
            <a:endParaRPr lang="en-US" i="1" dirty="0"/>
          </a:p>
          <a:p>
            <a:pPr marL="0" indent="0">
              <a:buFont typeface="Arial" pitchFamily="34" charset="0"/>
              <a:buNone/>
            </a:pPr>
            <a:endParaRPr lang="en-US" i="1" dirty="0" smtClean="0"/>
          </a:p>
          <a:p>
            <a:pPr marL="0" indent="0">
              <a:buFont typeface="Arial" pitchFamily="34" charset="0"/>
              <a:buNone/>
            </a:pPr>
            <a:endParaRPr lang="en-US" i="1" dirty="0"/>
          </a:p>
          <a:p>
            <a:pPr marL="0" indent="0">
              <a:buFont typeface="Arial" pitchFamily="34" charset="0"/>
              <a:buNone/>
            </a:pPr>
            <a:endParaRPr lang="en-US" i="1" dirty="0" smtClean="0"/>
          </a:p>
          <a:p>
            <a:pPr marL="0" indent="0">
              <a:buFont typeface="Arial" pitchFamily="34" charset="0"/>
              <a:buNone/>
            </a:pPr>
            <a:r>
              <a:rPr lang="en-US" i="1" dirty="0" err="1" smtClean="0"/>
              <a:t>Pero</a:t>
            </a:r>
            <a:r>
              <a:rPr lang="en-US" i="1" dirty="0" smtClean="0"/>
              <a:t> </a:t>
            </a:r>
            <a:r>
              <a:rPr lang="en-US" i="1" dirty="0" err="1" smtClean="0"/>
              <a:t>estamos</a:t>
            </a:r>
            <a:r>
              <a:rPr lang="en-US" i="1" dirty="0" smtClean="0"/>
              <a:t> </a:t>
            </a:r>
            <a:r>
              <a:rPr lang="en-US" i="1" dirty="0" err="1" smtClean="0"/>
              <a:t>hablando</a:t>
            </a:r>
            <a:r>
              <a:rPr lang="en-US" i="1" dirty="0" smtClean="0"/>
              <a:t> de lo </a:t>
            </a:r>
            <a:r>
              <a:rPr lang="en-US" i="1" dirty="0" err="1" smtClean="0"/>
              <a:t>mismo</a:t>
            </a:r>
            <a:r>
              <a:rPr lang="en-US" i="1" dirty="0" smtClean="0"/>
              <a:t>.</a:t>
            </a:r>
            <a:endParaRPr lang="es-MX" i="1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-27384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800" b="1" dirty="0" smtClean="0"/>
              <a:t>El Sistema de Rating ELO: ideas</a:t>
            </a:r>
            <a:endParaRPr lang="es-AR" sz="4800" b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07453"/>
              </p:ext>
            </p:extLst>
          </p:nvPr>
        </p:nvGraphicFramePr>
        <p:xfrm>
          <a:off x="1524000" y="2418080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Media</a:t>
                      </a:r>
                      <a:r>
                        <a:rPr lang="es-MX" baseline="0" dirty="0" smtClean="0"/>
                        <a:t> de la variable normal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Rating del jugador J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3600" b="1" dirty="0" smtClean="0"/>
                        <a:t>μ</a:t>
                      </a:r>
                      <a:r>
                        <a:rPr lang="es-MX" sz="3600" b="1" baseline="-25000" dirty="0" smtClean="0"/>
                        <a:t>J</a:t>
                      </a:r>
                      <a:endParaRPr lang="es-A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600" b="1" dirty="0" err="1" smtClean="0"/>
                        <a:t>r</a:t>
                      </a:r>
                      <a:r>
                        <a:rPr lang="es-MX" sz="3600" b="1" baseline="-25000" dirty="0" err="1" smtClean="0"/>
                        <a:t>J</a:t>
                      </a:r>
                      <a:endParaRPr lang="es-AR" sz="3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0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contenido"/>
          <p:cNvSpPr txBox="1">
            <a:spLocks/>
          </p:cNvSpPr>
          <p:nvPr/>
        </p:nvSpPr>
        <p:spPr>
          <a:xfrm>
            <a:off x="485056" y="1124744"/>
            <a:ext cx="8229600" cy="554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 smtClean="0"/>
              <a:t>En un </a:t>
            </a:r>
            <a:r>
              <a:rPr lang="en-US" i="1" dirty="0" err="1" smtClean="0"/>
              <a:t>teórico</a:t>
            </a:r>
            <a:r>
              <a:rPr lang="en-US" i="1" dirty="0" smtClean="0"/>
              <a:t> t=0 a los </a:t>
            </a:r>
            <a:r>
              <a:rPr lang="en-US" i="1" dirty="0" err="1" smtClean="0"/>
              <a:t>jugadores</a:t>
            </a:r>
            <a:r>
              <a:rPr lang="en-US" i="1" dirty="0" smtClean="0"/>
              <a:t> se les </a:t>
            </a:r>
            <a:r>
              <a:rPr lang="en-US" i="1" dirty="0" err="1" smtClean="0"/>
              <a:t>asigna</a:t>
            </a:r>
            <a:endParaRPr lang="en-US" i="1" dirty="0" smtClean="0"/>
          </a:p>
          <a:p>
            <a:pPr marL="0" indent="0">
              <a:buFont typeface="Arial" pitchFamily="34" charset="0"/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s-MX" b="1" dirty="0" err="1" smtClean="0"/>
              <a:t>r</a:t>
            </a:r>
            <a:r>
              <a:rPr lang="es-MX" b="1" baseline="-25000" dirty="0" err="1" smtClean="0"/>
              <a:t>J</a:t>
            </a:r>
            <a:r>
              <a:rPr lang="es-MX" dirty="0" smtClean="0"/>
              <a:t> ≡ 1700 </a:t>
            </a:r>
            <a:r>
              <a:rPr lang="es-AR" dirty="0" smtClean="0"/>
              <a:t>∀</a:t>
            </a:r>
            <a:r>
              <a:rPr lang="es-MX" dirty="0" smtClean="0"/>
              <a:t>J</a:t>
            </a:r>
          </a:p>
          <a:p>
            <a:pPr marL="0" indent="0" algn="ctr">
              <a:buNone/>
            </a:pPr>
            <a:endParaRPr lang="es-MX" dirty="0"/>
          </a:p>
          <a:p>
            <a:pPr marL="0" indent="0">
              <a:buNone/>
            </a:pPr>
            <a:r>
              <a:rPr lang="es-MX" i="1" dirty="0" smtClean="0"/>
              <a:t>Luego los ratings se actualizarán por la fórmula</a:t>
            </a:r>
          </a:p>
          <a:p>
            <a:pPr marL="0" indent="0">
              <a:buNone/>
            </a:pPr>
            <a:endParaRPr lang="es-MX" i="1" dirty="0"/>
          </a:p>
          <a:p>
            <a:pPr marL="0" indent="0" algn="ctr">
              <a:buNone/>
            </a:pPr>
            <a:r>
              <a:rPr lang="es-MX" b="1" dirty="0" err="1" smtClean="0"/>
              <a:t>r</a:t>
            </a:r>
            <a:r>
              <a:rPr lang="es-MX" b="1" baseline="-25000" dirty="0" err="1" smtClean="0"/>
              <a:t>new</a:t>
            </a:r>
            <a:r>
              <a:rPr lang="es-MX" dirty="0" smtClean="0"/>
              <a:t> = </a:t>
            </a:r>
            <a:r>
              <a:rPr lang="es-MX" b="1" dirty="0" err="1" smtClean="0"/>
              <a:t>r</a:t>
            </a:r>
            <a:r>
              <a:rPr lang="es-MX" b="1" baseline="-25000" dirty="0" err="1" smtClean="0"/>
              <a:t>old</a:t>
            </a:r>
            <a:r>
              <a:rPr lang="es-MX" dirty="0" smtClean="0"/>
              <a:t> + </a:t>
            </a:r>
            <a:r>
              <a:rPr lang="es-MX" i="1" dirty="0" smtClean="0"/>
              <a:t>K</a:t>
            </a:r>
            <a:r>
              <a:rPr lang="es-MX" dirty="0" smtClean="0"/>
              <a:t> ∙ (</a:t>
            </a:r>
            <a:r>
              <a:rPr lang="es-MX" i="1" dirty="0" smtClean="0"/>
              <a:t>s</a:t>
            </a:r>
            <a:r>
              <a:rPr lang="es-MX" dirty="0" smtClean="0"/>
              <a:t> – </a:t>
            </a:r>
            <a:r>
              <a:rPr lang="es-MX" i="1" dirty="0" smtClean="0"/>
              <a:t>Es</a:t>
            </a:r>
            <a:r>
              <a:rPr lang="es-MX" dirty="0" smtClean="0"/>
              <a:t>)</a:t>
            </a:r>
            <a:endParaRPr lang="es-MX" dirty="0"/>
          </a:p>
          <a:p>
            <a:pPr marL="0" indent="0">
              <a:buNone/>
            </a:pPr>
            <a:endParaRPr lang="es-MX" i="1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-27384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800" b="1" dirty="0" smtClean="0"/>
              <a:t>El Sistema de Rating ELO: ideas</a:t>
            </a:r>
            <a:endParaRPr lang="es-AR" sz="4800" b="1" dirty="0"/>
          </a:p>
        </p:txBody>
      </p:sp>
      <p:sp>
        <p:nvSpPr>
          <p:cNvPr id="4" name="3 Abrir llave"/>
          <p:cNvSpPr/>
          <p:nvPr/>
        </p:nvSpPr>
        <p:spPr>
          <a:xfrm rot="16200000">
            <a:off x="5326899" y="4502157"/>
            <a:ext cx="346113" cy="18002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CuadroTexto"/>
          <p:cNvSpPr txBox="1"/>
          <p:nvPr/>
        </p:nvSpPr>
        <p:spPr>
          <a:xfrm>
            <a:off x="3779912" y="57332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0 ≤ s, Es ≤ 1 </a:t>
            </a:r>
            <a:r>
              <a:rPr lang="es-MX" dirty="0" smtClean="0">
                <a:sym typeface="Symbol"/>
              </a:rPr>
              <a:t> </a:t>
            </a:r>
            <a:r>
              <a:rPr lang="es-MX" i="1" dirty="0"/>
              <a:t>K</a:t>
            </a:r>
            <a:r>
              <a:rPr lang="es-MX" dirty="0"/>
              <a:t> ∙ (</a:t>
            </a:r>
            <a:r>
              <a:rPr lang="es-MX" i="1" dirty="0"/>
              <a:t>s</a:t>
            </a:r>
            <a:r>
              <a:rPr lang="es-MX" dirty="0"/>
              <a:t> – </a:t>
            </a:r>
            <a:r>
              <a:rPr lang="es-MX" i="1" dirty="0"/>
              <a:t>Es</a:t>
            </a:r>
            <a:r>
              <a:rPr lang="es-MX" dirty="0" smtClean="0"/>
              <a:t>) </a:t>
            </a:r>
            <a:r>
              <a:rPr lang="es-MX" dirty="0" smtClean="0">
                <a:sym typeface="Symbol"/>
              </a:rPr>
              <a:t> [–K, K]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7146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contenido"/>
          <p:cNvSpPr txBox="1">
            <a:spLocks/>
          </p:cNvSpPr>
          <p:nvPr/>
        </p:nvSpPr>
        <p:spPr>
          <a:xfrm>
            <a:off x="485056" y="1124744"/>
            <a:ext cx="8229600" cy="554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i="1" dirty="0" smtClean="0"/>
              <a:t>Fórmula de actualización </a:t>
            </a:r>
          </a:p>
          <a:p>
            <a:pPr marL="0" indent="0">
              <a:buNone/>
            </a:pPr>
            <a:endParaRPr lang="es-MX" i="1" dirty="0"/>
          </a:p>
          <a:p>
            <a:pPr marL="0" indent="0" algn="ctr">
              <a:buNone/>
            </a:pPr>
            <a:r>
              <a:rPr lang="es-MX" b="1" dirty="0" err="1" smtClean="0"/>
              <a:t>r</a:t>
            </a:r>
            <a:r>
              <a:rPr lang="es-MX" b="1" baseline="-25000" dirty="0" err="1" smtClean="0"/>
              <a:t>new</a:t>
            </a:r>
            <a:r>
              <a:rPr lang="es-MX" dirty="0" smtClean="0"/>
              <a:t> = </a:t>
            </a:r>
            <a:r>
              <a:rPr lang="es-MX" b="1" dirty="0" err="1" smtClean="0"/>
              <a:t>r</a:t>
            </a:r>
            <a:r>
              <a:rPr lang="es-MX" b="1" baseline="-25000" dirty="0" err="1" smtClean="0"/>
              <a:t>old</a:t>
            </a:r>
            <a:r>
              <a:rPr lang="es-MX" dirty="0" smtClean="0"/>
              <a:t> + </a:t>
            </a:r>
            <a:r>
              <a:rPr lang="es-MX" i="1" dirty="0" smtClean="0"/>
              <a:t>K</a:t>
            </a:r>
            <a:r>
              <a:rPr lang="es-MX" dirty="0" smtClean="0"/>
              <a:t> ∙ (</a:t>
            </a:r>
            <a:r>
              <a:rPr lang="es-MX" i="1" dirty="0" smtClean="0"/>
              <a:t>s</a:t>
            </a:r>
            <a:r>
              <a:rPr lang="es-MX" dirty="0" smtClean="0"/>
              <a:t> – </a:t>
            </a:r>
            <a:r>
              <a:rPr lang="es-MX" i="1" dirty="0" smtClean="0"/>
              <a:t>Es</a:t>
            </a:r>
            <a:r>
              <a:rPr lang="es-MX" dirty="0" smtClean="0"/>
              <a:t>)</a:t>
            </a:r>
            <a:endParaRPr lang="es-MX" dirty="0"/>
          </a:p>
          <a:p>
            <a:pPr marL="0" indent="0">
              <a:buNone/>
            </a:pPr>
            <a:endParaRPr lang="es-MX" i="1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-27384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800" b="1" dirty="0" smtClean="0"/>
              <a:t>El Sistema de Rating ELO: </a:t>
            </a:r>
            <a:r>
              <a:rPr lang="es-MX" sz="4800" b="1" i="1" dirty="0" smtClean="0"/>
              <a:t>Es</a:t>
            </a:r>
            <a:endParaRPr lang="es-AR" sz="48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96"/>
          <a:stretch/>
        </p:blipFill>
        <p:spPr bwMode="auto">
          <a:xfrm>
            <a:off x="657280" y="3429001"/>
            <a:ext cx="7813693" cy="89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0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contenido"/>
          <p:cNvSpPr txBox="1">
            <a:spLocks/>
          </p:cNvSpPr>
          <p:nvPr/>
        </p:nvSpPr>
        <p:spPr>
          <a:xfrm>
            <a:off x="485056" y="1124744"/>
            <a:ext cx="8229600" cy="554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i="1" dirty="0" smtClean="0"/>
              <a:t>Fórmula de actualización </a:t>
            </a:r>
          </a:p>
          <a:p>
            <a:pPr marL="0" indent="0">
              <a:buNone/>
            </a:pPr>
            <a:endParaRPr lang="es-MX" i="1" dirty="0"/>
          </a:p>
          <a:p>
            <a:pPr marL="0" indent="0" algn="ctr">
              <a:buNone/>
            </a:pPr>
            <a:r>
              <a:rPr lang="es-MX" b="1" dirty="0" err="1" smtClean="0"/>
              <a:t>r</a:t>
            </a:r>
            <a:r>
              <a:rPr lang="es-MX" b="1" baseline="-25000" dirty="0" err="1" smtClean="0"/>
              <a:t>new</a:t>
            </a:r>
            <a:r>
              <a:rPr lang="es-MX" dirty="0" smtClean="0"/>
              <a:t> = </a:t>
            </a:r>
            <a:r>
              <a:rPr lang="es-MX" b="1" dirty="0" err="1" smtClean="0"/>
              <a:t>r</a:t>
            </a:r>
            <a:r>
              <a:rPr lang="es-MX" b="1" baseline="-25000" dirty="0" err="1" smtClean="0"/>
              <a:t>old</a:t>
            </a:r>
            <a:r>
              <a:rPr lang="es-MX" dirty="0" smtClean="0"/>
              <a:t> + </a:t>
            </a:r>
            <a:r>
              <a:rPr lang="es-MX" i="1" dirty="0" smtClean="0"/>
              <a:t>K</a:t>
            </a:r>
            <a:r>
              <a:rPr lang="es-MX" dirty="0" smtClean="0"/>
              <a:t> ∙ (</a:t>
            </a:r>
            <a:r>
              <a:rPr lang="es-MX" i="1" dirty="0" smtClean="0"/>
              <a:t>s</a:t>
            </a:r>
            <a:r>
              <a:rPr lang="es-MX" dirty="0" smtClean="0"/>
              <a:t> – </a:t>
            </a:r>
            <a:r>
              <a:rPr lang="es-MX" i="1" dirty="0" smtClean="0"/>
              <a:t>Es</a:t>
            </a:r>
            <a:r>
              <a:rPr lang="es-MX" dirty="0" smtClean="0"/>
              <a:t>)</a:t>
            </a:r>
            <a:endParaRPr lang="es-MX" dirty="0"/>
          </a:p>
          <a:p>
            <a:pPr marL="0" indent="0">
              <a:buNone/>
            </a:pPr>
            <a:endParaRPr lang="es-MX" i="1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-27384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800" b="1" dirty="0" smtClean="0"/>
              <a:t>El Sistema de Rating ELO: </a:t>
            </a:r>
            <a:r>
              <a:rPr lang="es-MX" sz="4800" b="1" i="1" dirty="0" smtClean="0"/>
              <a:t>Es</a:t>
            </a:r>
            <a:endParaRPr lang="es-AR" sz="48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0" y="3429000"/>
            <a:ext cx="7813693" cy="239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63688" y="4941168"/>
            <a:ext cx="2160240" cy="4320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50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8000" b="1" dirty="0" smtClean="0"/>
              <a:t>8 </a:t>
            </a:r>
            <a:r>
              <a:rPr lang="es-MX" sz="4800" b="1" dirty="0" smtClean="0"/>
              <a:t>Ensambles de rankings</a:t>
            </a:r>
            <a:endParaRPr lang="es-AR" sz="4800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157359"/>
              </p:ext>
            </p:extLst>
          </p:nvPr>
        </p:nvGraphicFramePr>
        <p:xfrm>
          <a:off x="457200" y="1600200"/>
          <a:ext cx="76841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199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Orden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Box </a:t>
                      </a:r>
                      <a:r>
                        <a:rPr lang="es-MX" dirty="0" err="1" smtClean="0"/>
                        <a:t>Rec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ESPN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SportCo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The</a:t>
                      </a:r>
                      <a:r>
                        <a:rPr lang="es-MX" dirty="0" smtClean="0"/>
                        <a:t> Ring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Yardbarker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Robinson, 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Robinson, 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Ali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Robinson, 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Robinson, R.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Mayweather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Ali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Robinson, 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Louis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Ali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McLamin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Armstrong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Mayweather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Ali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Armstrong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Leonard,</a:t>
                      </a:r>
                      <a:r>
                        <a:rPr lang="es-MX" baseline="0" dirty="0" smtClean="0"/>
                        <a:t> B.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Louis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Pacquiao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Canzoneri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Greb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Ali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Pep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Tyson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Griffith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Pep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Monzon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Duran, 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Louis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Mayweather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Duran,</a:t>
                      </a:r>
                      <a:r>
                        <a:rPr lang="es-MX" baseline="0" dirty="0" smtClean="0"/>
                        <a:t> R.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Williams, H.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Leonard, B.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Leonard, 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Pep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Louis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Hagler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Johnson,</a:t>
                      </a:r>
                      <a:r>
                        <a:rPr lang="es-MX" baseline="0" dirty="0" smtClean="0"/>
                        <a:t> J.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Jones Jr.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Charles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Leonard,</a:t>
                      </a:r>
                      <a:r>
                        <a:rPr lang="es-MX" baseline="0" dirty="0" smtClean="0"/>
                        <a:t> B.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Greb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Dempsey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Marciano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Pacquiao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Leonard, R.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Armstrong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Langford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Dempsey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Moore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Hagler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20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8000" b="1" dirty="0" smtClean="0"/>
              <a:t>8 </a:t>
            </a:r>
            <a:r>
              <a:rPr lang="es-MX" sz="4800" b="1" dirty="0" smtClean="0"/>
              <a:t>Ensambles de rankings</a:t>
            </a:r>
            <a:endParaRPr lang="es-AR" sz="4800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050817"/>
              </p:ext>
            </p:extLst>
          </p:nvPr>
        </p:nvGraphicFramePr>
        <p:xfrm>
          <a:off x="457200" y="1600200"/>
          <a:ext cx="35693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199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Orden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Box </a:t>
                      </a:r>
                      <a:r>
                        <a:rPr lang="es-MX" dirty="0" err="1" smtClean="0"/>
                        <a:t>Rec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err="1" smtClean="0"/>
                        <a:t>Puntaje_BR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Robinson, 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10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Mayweather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9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McLamin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8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Leonard,</a:t>
                      </a:r>
                      <a:r>
                        <a:rPr lang="es-MX" baseline="0" dirty="0" smtClean="0"/>
                        <a:t> B.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7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Ali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6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Monzon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5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Williams, H.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4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Hagler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Greb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Armstrong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A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contenido"/>
          <p:cNvSpPr txBox="1">
            <a:spLocks/>
          </p:cNvSpPr>
          <p:nvPr/>
        </p:nvSpPr>
        <p:spPr>
          <a:xfrm>
            <a:off x="4139952" y="1600200"/>
            <a:ext cx="45468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dirty="0" smtClean="0"/>
              <a:t>El método de </a:t>
            </a:r>
            <a:r>
              <a:rPr lang="es-MX" b="1" dirty="0" err="1" smtClean="0"/>
              <a:t>de</a:t>
            </a:r>
            <a:r>
              <a:rPr lang="es-MX" b="1" dirty="0" smtClean="0"/>
              <a:t> Borda </a:t>
            </a:r>
            <a:r>
              <a:rPr lang="es-MX" dirty="0" smtClean="0"/>
              <a:t>asigna puntajes enteros en forma descendiente a medida que se recorre el ranking (en este ejemplo, otorgando 10 puntos al 1° hasta 1 punto al 10°)</a:t>
            </a:r>
          </a:p>
        </p:txBody>
      </p:sp>
    </p:spTree>
    <p:extLst>
      <p:ext uri="{BB962C8B-B14F-4D97-AF65-F5344CB8AC3E}">
        <p14:creationId xmlns:p14="http://schemas.microsoft.com/office/powerpoint/2010/main" val="313073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8000" b="1" dirty="0" smtClean="0"/>
              <a:t>8 </a:t>
            </a:r>
            <a:r>
              <a:rPr lang="es-MX" sz="4800" b="1" dirty="0" smtClean="0"/>
              <a:t>Ensambles de rankings</a:t>
            </a:r>
            <a:endParaRPr lang="es-AR" sz="4800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618142"/>
              </p:ext>
            </p:extLst>
          </p:nvPr>
        </p:nvGraphicFramePr>
        <p:xfrm>
          <a:off x="457200" y="1196752"/>
          <a:ext cx="4258816" cy="517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199"/>
                <a:gridCol w="1371600"/>
                <a:gridCol w="20610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Orden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RA de Borda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err="1" smtClean="0"/>
                        <a:t>Ptje_BR</a:t>
                      </a:r>
                      <a:endParaRPr lang="es-MX" b="1" dirty="0" smtClean="0"/>
                    </a:p>
                    <a:p>
                      <a:pPr algn="ctr"/>
                      <a:r>
                        <a:rPr lang="es-MX" b="1" dirty="0" smtClean="0"/>
                        <a:t>+ </a:t>
                      </a:r>
                      <a:r>
                        <a:rPr lang="es-MX" b="1" dirty="0" err="1" smtClean="0"/>
                        <a:t>Ptje_ESPN</a:t>
                      </a:r>
                      <a:endParaRPr lang="es-MX" b="1" dirty="0" smtClean="0"/>
                    </a:p>
                    <a:p>
                      <a:pPr algn="ctr"/>
                      <a:r>
                        <a:rPr lang="es-MX" b="1" dirty="0" smtClean="0"/>
                        <a:t>+ </a:t>
                      </a:r>
                      <a:r>
                        <a:rPr lang="es-MX" b="1" dirty="0" err="1" smtClean="0"/>
                        <a:t>Ptje_SportCo</a:t>
                      </a:r>
                      <a:endParaRPr lang="es-MX" b="1" dirty="0" smtClean="0"/>
                    </a:p>
                    <a:p>
                      <a:pPr algn="ctr"/>
                      <a:r>
                        <a:rPr lang="es-MX" b="1" dirty="0" smtClean="0"/>
                        <a:t>+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Ptje_TR</a:t>
                      </a:r>
                      <a:endParaRPr lang="es-MX" b="1" baseline="0" dirty="0" smtClean="0"/>
                    </a:p>
                    <a:p>
                      <a:pPr algn="ctr"/>
                      <a:r>
                        <a:rPr lang="es-MX" b="1" baseline="0" dirty="0" smtClean="0"/>
                        <a:t>+ </a:t>
                      </a:r>
                      <a:r>
                        <a:rPr lang="es-MX" b="1" baseline="0" dirty="0" err="1" smtClean="0"/>
                        <a:t>Ptje_Yardbarker</a:t>
                      </a:r>
                      <a:endParaRPr lang="es-AR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1°</a:t>
                      </a:r>
                      <a:endParaRPr lang="es-AR" dirty="0"/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Robinson, R.</a:t>
                      </a:r>
                    </a:p>
                  </a:txBody>
                  <a:tcPr marL="7620" marR="7620"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7620" marR="762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2°</a:t>
                      </a:r>
                      <a:endParaRPr lang="es-AR" dirty="0"/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Ali</a:t>
                      </a:r>
                      <a:endParaRPr lang="es-A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7620" marR="762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3°</a:t>
                      </a:r>
                      <a:endParaRPr lang="es-AR" dirty="0"/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Louis</a:t>
                      </a:r>
                    </a:p>
                  </a:txBody>
                  <a:tcPr marL="7620" marR="7620"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4°</a:t>
                      </a:r>
                      <a:endParaRPr lang="es-AR" dirty="0"/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Mayweather</a:t>
                      </a:r>
                      <a:endParaRPr lang="es-A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620" marR="762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5°</a:t>
                      </a:r>
                      <a:endParaRPr lang="es-AR" dirty="0"/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Armstrong</a:t>
                      </a:r>
                    </a:p>
                  </a:txBody>
                  <a:tcPr marL="7620" marR="7620"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6°</a:t>
                      </a:r>
                      <a:endParaRPr lang="es-AR" dirty="0"/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Pep</a:t>
                      </a:r>
                      <a:endParaRPr lang="es-A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620" marR="762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7°</a:t>
                      </a:r>
                      <a:endParaRPr lang="es-AR" dirty="0"/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Leonard, B.</a:t>
                      </a:r>
                    </a:p>
                  </a:txBody>
                  <a:tcPr marL="7620" marR="7620"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620" marR="762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8°</a:t>
                      </a:r>
                      <a:endParaRPr lang="es-AR" dirty="0"/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Duran, R.</a:t>
                      </a:r>
                    </a:p>
                  </a:txBody>
                  <a:tcPr marL="7620" marR="7620"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E-9°</a:t>
                      </a:r>
                      <a:endParaRPr lang="es-AR" dirty="0"/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Greb</a:t>
                      </a:r>
                      <a:endParaRPr lang="es-A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E-9°</a:t>
                      </a:r>
                      <a:endParaRPr lang="es-AR" dirty="0"/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Pacquiao</a:t>
                      </a:r>
                      <a:endParaRPr lang="es-A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46800" marB="46800"/>
                </a:tc>
              </a:tr>
            </a:tbl>
          </a:graphicData>
        </a:graphic>
      </p:graphicFrame>
      <p:sp>
        <p:nvSpPr>
          <p:cNvPr id="4" name="3 Marcador de contenido"/>
          <p:cNvSpPr txBox="1">
            <a:spLocks/>
          </p:cNvSpPr>
          <p:nvPr/>
        </p:nvSpPr>
        <p:spPr>
          <a:xfrm>
            <a:off x="4849688" y="1196752"/>
            <a:ext cx="38987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dirty="0" smtClean="0"/>
              <a:t>El ranking agregado resultante surge de ordenar de mayor a menor la suma de los puntajes asignados según c/u de los 5 rankings</a:t>
            </a:r>
          </a:p>
        </p:txBody>
      </p:sp>
    </p:spTree>
    <p:extLst>
      <p:ext uri="{BB962C8B-B14F-4D97-AF65-F5344CB8AC3E}">
        <p14:creationId xmlns:p14="http://schemas.microsoft.com/office/powerpoint/2010/main" val="4559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8000" b="1" dirty="0" smtClean="0"/>
              <a:t>8 </a:t>
            </a:r>
            <a:r>
              <a:rPr lang="es-MX" sz="4800" b="1" dirty="0" smtClean="0"/>
              <a:t>Ensambles de rankings</a:t>
            </a:r>
            <a:endParaRPr lang="es-AR" sz="4800" b="1" dirty="0"/>
          </a:p>
        </p:txBody>
      </p:sp>
      <p:sp>
        <p:nvSpPr>
          <p:cNvPr id="4" name="3 Marcador de contenido"/>
          <p:cNvSpPr txBox="1">
            <a:spLocks/>
          </p:cNvSpPr>
          <p:nvPr/>
        </p:nvSpPr>
        <p:spPr>
          <a:xfrm>
            <a:off x="457200" y="119675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dirty="0" smtClean="0"/>
              <a:t>Alternativamente existe una forma de robustecer el ensamble</a:t>
            </a:r>
          </a:p>
          <a:p>
            <a:pPr marL="0" indent="0">
              <a:buFont typeface="Arial" pitchFamily="34" charset="0"/>
              <a:buNone/>
            </a:pPr>
            <a:r>
              <a:rPr lang="es-MX" dirty="0" smtClean="0"/>
              <a:t>La cual consiste en ignorar de cada </a:t>
            </a:r>
            <a:r>
              <a:rPr lang="es-MX" dirty="0" err="1" smtClean="0"/>
              <a:t>ranqueado</a:t>
            </a:r>
            <a:r>
              <a:rPr lang="es-MX" dirty="0" smtClean="0"/>
              <a:t> su mejor orden</a:t>
            </a:r>
          </a:p>
        </p:txBody>
      </p:sp>
    </p:spTree>
    <p:extLst>
      <p:ext uri="{BB962C8B-B14F-4D97-AF65-F5344CB8AC3E}">
        <p14:creationId xmlns:p14="http://schemas.microsoft.com/office/powerpoint/2010/main" val="366229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8000" b="1" dirty="0" smtClean="0"/>
              <a:t>8 </a:t>
            </a:r>
            <a:r>
              <a:rPr lang="es-MX" sz="4800" b="1" dirty="0" smtClean="0"/>
              <a:t>Ensambles de rankings</a:t>
            </a:r>
            <a:endParaRPr lang="es-AR" sz="4800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113526"/>
              </p:ext>
            </p:extLst>
          </p:nvPr>
        </p:nvGraphicFramePr>
        <p:xfrm>
          <a:off x="457200" y="2230080"/>
          <a:ext cx="76841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199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Orden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Box </a:t>
                      </a:r>
                      <a:r>
                        <a:rPr lang="es-MX" dirty="0" err="1" smtClean="0"/>
                        <a:t>Rec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ESPN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SportCo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The</a:t>
                      </a:r>
                      <a:r>
                        <a:rPr lang="es-MX" dirty="0" smtClean="0"/>
                        <a:t> Ring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Yardbarker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Robinson, 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Robinson, 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Ali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Robinson, 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Robinson, R.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Mayweather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Ali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Robinson, 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Louis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Ali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McLamin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Armstrong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Mayweather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Ali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Armstrong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Leonard,</a:t>
                      </a:r>
                      <a:r>
                        <a:rPr lang="es-MX" baseline="0" dirty="0" smtClean="0"/>
                        <a:t> B.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Louis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Pacquiao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Canzoneri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Greb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Ali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Pep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Tyson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Griffith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Pep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Monzon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Duran, 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Louis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Mayweather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Duran,</a:t>
                      </a:r>
                      <a:r>
                        <a:rPr lang="es-MX" baseline="0" dirty="0" smtClean="0"/>
                        <a:t> R.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Williams, H.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Leonard, B.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Leonard, 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Pep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Louis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Hagler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Johnson,</a:t>
                      </a:r>
                      <a:r>
                        <a:rPr lang="es-MX" baseline="0" dirty="0" smtClean="0"/>
                        <a:t> J.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Jones Jr.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Charles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Leonard,</a:t>
                      </a:r>
                      <a:r>
                        <a:rPr lang="es-MX" baseline="0" dirty="0" smtClean="0"/>
                        <a:t> B.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Greb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Dempsey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Marciano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Pacquiao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Leonard, R.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Armstrong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Langford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Dempsey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Moore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Hagler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contenido"/>
          <p:cNvSpPr txBox="1">
            <a:spLocks/>
          </p:cNvSpPr>
          <p:nvPr/>
        </p:nvSpPr>
        <p:spPr>
          <a:xfrm>
            <a:off x="457200" y="119675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dirty="0" smtClean="0"/>
              <a:t>Alternativamente existe una forma de robustecer el ensamble</a:t>
            </a:r>
          </a:p>
          <a:p>
            <a:pPr marL="0" indent="0">
              <a:buFont typeface="Arial" pitchFamily="34" charset="0"/>
              <a:buNone/>
            </a:pPr>
            <a:r>
              <a:rPr lang="es-MX" dirty="0" smtClean="0"/>
              <a:t>La cual consiste en ignorar de cada </a:t>
            </a:r>
            <a:r>
              <a:rPr lang="es-MX" dirty="0" err="1" smtClean="0"/>
              <a:t>ranqueado</a:t>
            </a:r>
            <a:r>
              <a:rPr lang="es-MX" dirty="0" smtClean="0"/>
              <a:t> su mejor orden</a:t>
            </a:r>
          </a:p>
        </p:txBody>
      </p:sp>
    </p:spTree>
    <p:extLst>
      <p:ext uri="{BB962C8B-B14F-4D97-AF65-F5344CB8AC3E}">
        <p14:creationId xmlns:p14="http://schemas.microsoft.com/office/powerpoint/2010/main" val="283137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8000" b="1" dirty="0" smtClean="0"/>
              <a:t>8 </a:t>
            </a:r>
            <a:r>
              <a:rPr lang="es-MX" sz="4800" b="1" dirty="0" smtClean="0"/>
              <a:t>Ensambles de rankings</a:t>
            </a:r>
            <a:endParaRPr lang="es-AR" sz="4800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819909"/>
              </p:ext>
            </p:extLst>
          </p:nvPr>
        </p:nvGraphicFramePr>
        <p:xfrm>
          <a:off x="457200" y="2230080"/>
          <a:ext cx="76841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199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Orden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Box </a:t>
                      </a:r>
                      <a:r>
                        <a:rPr lang="es-MX" dirty="0" err="1" smtClean="0"/>
                        <a:t>Rec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ESPN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SportCo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The</a:t>
                      </a:r>
                      <a:r>
                        <a:rPr lang="es-MX" dirty="0" smtClean="0"/>
                        <a:t> Ring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Yardbarker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Robinson, 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Robinson, 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Ali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Robinson, 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Robinson, R.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Mayweather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Ali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Robinson, 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Louis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Ali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McLamin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Armstrong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Mayweather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Ali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Armstrong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Leonard,</a:t>
                      </a:r>
                      <a:r>
                        <a:rPr lang="es-MX" baseline="0" dirty="0" smtClean="0"/>
                        <a:t> B.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Louis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Pacquiao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Canzoneri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Greb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Ali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Pep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Tyson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Griffith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Pep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Monzon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Duran, 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Louis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Mayweather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Duran,</a:t>
                      </a:r>
                      <a:r>
                        <a:rPr lang="es-MX" baseline="0" dirty="0" smtClean="0"/>
                        <a:t> R.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Williams, H.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Leonard, B.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Leonard, 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Pep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Louis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Hagler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Johnson,</a:t>
                      </a:r>
                      <a:r>
                        <a:rPr lang="es-MX" baseline="0" dirty="0" smtClean="0"/>
                        <a:t> J.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Jones Jr.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Charles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Leonard,</a:t>
                      </a:r>
                      <a:r>
                        <a:rPr lang="es-MX" baseline="0" dirty="0" smtClean="0"/>
                        <a:t> B.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Greb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Dempsey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Marciano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Pacquiao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Leonard, R.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Armstrong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Langford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Dempsey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Moore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Hagler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contenido"/>
          <p:cNvSpPr txBox="1">
            <a:spLocks/>
          </p:cNvSpPr>
          <p:nvPr/>
        </p:nvSpPr>
        <p:spPr>
          <a:xfrm>
            <a:off x="457200" y="119675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dirty="0" smtClean="0"/>
              <a:t>Alternativamente existe una forma de robustecer el ensamble</a:t>
            </a:r>
          </a:p>
          <a:p>
            <a:pPr marL="0" indent="0">
              <a:buFont typeface="Arial" pitchFamily="34" charset="0"/>
              <a:buNone/>
            </a:pPr>
            <a:r>
              <a:rPr lang="es-MX" dirty="0" smtClean="0"/>
              <a:t>La cual consiste en ignorar de cada </a:t>
            </a:r>
            <a:r>
              <a:rPr lang="es-MX" dirty="0" err="1" smtClean="0"/>
              <a:t>ranqueado</a:t>
            </a:r>
            <a:r>
              <a:rPr lang="es-MX" dirty="0" smtClean="0"/>
              <a:t> su mejor orden</a:t>
            </a:r>
          </a:p>
        </p:txBody>
      </p:sp>
      <p:sp>
        <p:nvSpPr>
          <p:cNvPr id="3" name="2 Multiplicar"/>
          <p:cNvSpPr/>
          <p:nvPr/>
        </p:nvSpPr>
        <p:spPr>
          <a:xfrm>
            <a:off x="1691680" y="2564904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Multiplicar"/>
          <p:cNvSpPr/>
          <p:nvPr/>
        </p:nvSpPr>
        <p:spPr>
          <a:xfrm>
            <a:off x="4015212" y="2564904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Multiplicar"/>
          <p:cNvSpPr/>
          <p:nvPr/>
        </p:nvSpPr>
        <p:spPr>
          <a:xfrm>
            <a:off x="1691680" y="2924944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Multiplicar"/>
          <p:cNvSpPr/>
          <p:nvPr/>
        </p:nvSpPr>
        <p:spPr>
          <a:xfrm>
            <a:off x="5508104" y="2924944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Multiplicar"/>
          <p:cNvSpPr/>
          <p:nvPr/>
        </p:nvSpPr>
        <p:spPr>
          <a:xfrm>
            <a:off x="1471308" y="3284984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Multiplicar"/>
          <p:cNvSpPr/>
          <p:nvPr/>
        </p:nvSpPr>
        <p:spPr>
          <a:xfrm>
            <a:off x="2987824" y="3284984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Multiplicar"/>
          <p:cNvSpPr/>
          <p:nvPr/>
        </p:nvSpPr>
        <p:spPr>
          <a:xfrm>
            <a:off x="1592052" y="3645024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Multiplicar"/>
          <p:cNvSpPr/>
          <p:nvPr/>
        </p:nvSpPr>
        <p:spPr>
          <a:xfrm>
            <a:off x="4267240" y="3645024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ultiplicar"/>
          <p:cNvSpPr/>
          <p:nvPr/>
        </p:nvSpPr>
        <p:spPr>
          <a:xfrm>
            <a:off x="5730828" y="3645024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Multiplicar"/>
          <p:cNvSpPr/>
          <p:nvPr/>
        </p:nvSpPr>
        <p:spPr>
          <a:xfrm>
            <a:off x="6804248" y="3665984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Multiplicar"/>
          <p:cNvSpPr/>
          <p:nvPr/>
        </p:nvSpPr>
        <p:spPr>
          <a:xfrm>
            <a:off x="2698304" y="4005064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Multiplicar"/>
          <p:cNvSpPr/>
          <p:nvPr/>
        </p:nvSpPr>
        <p:spPr>
          <a:xfrm>
            <a:off x="4076172" y="4017836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Multiplicar"/>
          <p:cNvSpPr/>
          <p:nvPr/>
        </p:nvSpPr>
        <p:spPr>
          <a:xfrm>
            <a:off x="5539760" y="4026024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Multiplicar"/>
          <p:cNvSpPr/>
          <p:nvPr/>
        </p:nvSpPr>
        <p:spPr>
          <a:xfrm>
            <a:off x="1494776" y="4365104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Multiplicar"/>
          <p:cNvSpPr/>
          <p:nvPr/>
        </p:nvSpPr>
        <p:spPr>
          <a:xfrm>
            <a:off x="2922244" y="4365104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Multiplicar"/>
          <p:cNvSpPr/>
          <p:nvPr/>
        </p:nvSpPr>
        <p:spPr>
          <a:xfrm>
            <a:off x="1585040" y="4797152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Multiplicar"/>
          <p:cNvSpPr/>
          <p:nvPr/>
        </p:nvSpPr>
        <p:spPr>
          <a:xfrm>
            <a:off x="4328200" y="4797152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21 Multiplicar"/>
          <p:cNvSpPr/>
          <p:nvPr/>
        </p:nvSpPr>
        <p:spPr>
          <a:xfrm>
            <a:off x="1439652" y="5157192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Multiplicar"/>
          <p:cNvSpPr/>
          <p:nvPr/>
        </p:nvSpPr>
        <p:spPr>
          <a:xfrm>
            <a:off x="2950332" y="5154724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23 Multiplicar"/>
          <p:cNvSpPr/>
          <p:nvPr/>
        </p:nvSpPr>
        <p:spPr>
          <a:xfrm>
            <a:off x="4267240" y="5154724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24 Multiplicar"/>
          <p:cNvSpPr/>
          <p:nvPr/>
        </p:nvSpPr>
        <p:spPr>
          <a:xfrm>
            <a:off x="5580112" y="5157192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25 Multiplicar"/>
          <p:cNvSpPr/>
          <p:nvPr/>
        </p:nvSpPr>
        <p:spPr>
          <a:xfrm>
            <a:off x="2922244" y="5517232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26 Multiplicar"/>
          <p:cNvSpPr/>
          <p:nvPr/>
        </p:nvSpPr>
        <p:spPr>
          <a:xfrm>
            <a:off x="4319972" y="5531336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27 Multiplicar"/>
          <p:cNvSpPr/>
          <p:nvPr/>
        </p:nvSpPr>
        <p:spPr>
          <a:xfrm>
            <a:off x="2843808" y="5877272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28 Multiplicar"/>
          <p:cNvSpPr/>
          <p:nvPr/>
        </p:nvSpPr>
        <p:spPr>
          <a:xfrm>
            <a:off x="5580112" y="5877272"/>
            <a:ext cx="504056" cy="504056"/>
          </a:xfrm>
          <a:prstGeom prst="mathMultiply">
            <a:avLst>
              <a:gd name="adj1" fmla="val 60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229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El enfoque de las ciencias</a:t>
            </a:r>
            <a:endParaRPr lang="es-AR" sz="6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 smtClean="0"/>
              <a:t>Matemática y Computación ligadas a la formulación de sistemas de ranking:</a:t>
            </a:r>
            <a:endParaRPr lang="es-AR" sz="4000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750" y="3068960"/>
            <a:ext cx="3888234" cy="15841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bg1"/>
                </a:solidFill>
              </a:rPr>
              <a:t>Teoría de Grafos / Optimización</a:t>
            </a:r>
            <a:endParaRPr lang="es-AR" sz="2400" i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16016" y="3069704"/>
            <a:ext cx="3888234" cy="158417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>
                <a:solidFill>
                  <a:schemeClr val="bg1"/>
                </a:solidFill>
              </a:rPr>
              <a:t>Probabilidad</a:t>
            </a:r>
            <a:endParaRPr lang="es-AR" sz="2400" i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750" y="4825712"/>
            <a:ext cx="3888234" cy="158417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tx1"/>
                </a:solidFill>
              </a:rPr>
              <a:t>Álgebra lineal</a:t>
            </a:r>
            <a:endParaRPr lang="es-AR" sz="2400" i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24792" y="4825712"/>
            <a:ext cx="3888234" cy="15841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tx1"/>
                </a:solidFill>
              </a:rPr>
              <a:t>Estadística</a:t>
            </a:r>
            <a:endParaRPr lang="es-AR" sz="2400" i="1" dirty="0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635896" y="3929785"/>
            <a:ext cx="1800200" cy="15409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Sistemas</a:t>
            </a:r>
          </a:p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de</a:t>
            </a:r>
          </a:p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ranking</a:t>
            </a:r>
            <a:endParaRPr lang="es-AR" sz="2400" b="1" cap="small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990889"/>
              </p:ext>
            </p:extLst>
          </p:nvPr>
        </p:nvGraphicFramePr>
        <p:xfrm>
          <a:off x="4344928" y="1176928"/>
          <a:ext cx="4619560" cy="554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168"/>
                <a:gridCol w="1440160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Orden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RA de Borda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i="1" u="sng" dirty="0" smtClean="0"/>
                        <a:t>VERSIÓN ROBUSTA</a:t>
                      </a:r>
                      <a:endParaRPr lang="es-AR" b="0" i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err="1" smtClean="0"/>
                        <a:t>Ptje_BR</a:t>
                      </a:r>
                      <a:endParaRPr lang="es-MX" b="1" dirty="0" smtClean="0"/>
                    </a:p>
                    <a:p>
                      <a:pPr algn="ctr"/>
                      <a:r>
                        <a:rPr lang="es-MX" b="1" dirty="0" smtClean="0"/>
                        <a:t>+ </a:t>
                      </a:r>
                      <a:r>
                        <a:rPr lang="es-MX" b="1" dirty="0" err="1" smtClean="0"/>
                        <a:t>Ptje_ESPN</a:t>
                      </a:r>
                      <a:endParaRPr lang="es-MX" b="1" dirty="0" smtClean="0"/>
                    </a:p>
                    <a:p>
                      <a:pPr algn="ctr"/>
                      <a:r>
                        <a:rPr lang="es-MX" b="1" dirty="0" smtClean="0"/>
                        <a:t>+ </a:t>
                      </a:r>
                      <a:r>
                        <a:rPr lang="es-MX" b="1" dirty="0" err="1" smtClean="0"/>
                        <a:t>Ptje_SportCo</a:t>
                      </a:r>
                      <a:endParaRPr lang="es-MX" b="1" dirty="0" smtClean="0"/>
                    </a:p>
                    <a:p>
                      <a:pPr algn="ctr"/>
                      <a:r>
                        <a:rPr lang="es-MX" b="1" dirty="0" smtClean="0"/>
                        <a:t>+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Ptje_TR</a:t>
                      </a:r>
                      <a:endParaRPr lang="es-MX" b="1" baseline="0" dirty="0" smtClean="0"/>
                    </a:p>
                    <a:p>
                      <a:pPr algn="ctr"/>
                      <a:r>
                        <a:rPr lang="es-MX" b="1" baseline="0" dirty="0" smtClean="0"/>
                        <a:t>+ </a:t>
                      </a:r>
                      <a:r>
                        <a:rPr lang="es-MX" b="1" baseline="0" dirty="0" err="1" smtClean="0"/>
                        <a:t>Ptje_Yardbarker</a:t>
                      </a:r>
                      <a:endParaRPr lang="es-AR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1°</a:t>
                      </a:r>
                      <a:endParaRPr lang="es-AR" dirty="0"/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Robinson, R.</a:t>
                      </a:r>
                    </a:p>
                  </a:txBody>
                  <a:tcPr marL="7620" marR="7620" marT="4680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7620" marR="7620" marT="4680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2°</a:t>
                      </a:r>
                      <a:endParaRPr lang="es-AR" dirty="0"/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Ali</a:t>
                      </a:r>
                      <a:endParaRPr lang="es-A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4680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7620" marR="7620" marT="4680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3°</a:t>
                      </a:r>
                      <a:endParaRPr lang="es-AR" dirty="0"/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Louis</a:t>
                      </a:r>
                    </a:p>
                  </a:txBody>
                  <a:tcPr marL="7620" marR="7620" marT="4680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620" marR="7620" marT="4680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4°</a:t>
                      </a:r>
                      <a:endParaRPr lang="es-AR" dirty="0"/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Mayweather</a:t>
                      </a:r>
                    </a:p>
                  </a:txBody>
                  <a:tcPr marL="7620" marR="7620" marT="4680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0" marR="7620" marT="4680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5° (6°)</a:t>
                      </a:r>
                      <a:endParaRPr lang="es-AR" dirty="0"/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Pep</a:t>
                      </a:r>
                    </a:p>
                  </a:txBody>
                  <a:tcPr marL="7620" marR="7620" marT="4680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s-A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4680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6° (5°)</a:t>
                      </a:r>
                      <a:endParaRPr lang="es-AR" dirty="0"/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Armstrong</a:t>
                      </a:r>
                    </a:p>
                  </a:txBody>
                  <a:tcPr marL="7620" marR="7620" marT="4680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4680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7°</a:t>
                      </a:r>
                      <a:endParaRPr lang="es-AR" dirty="0"/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Leonard, B.</a:t>
                      </a:r>
                    </a:p>
                  </a:txBody>
                  <a:tcPr marL="7620" marR="7620" marT="4680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4680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8°</a:t>
                      </a:r>
                      <a:endParaRPr lang="es-AR" dirty="0"/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Duran, R.</a:t>
                      </a:r>
                    </a:p>
                  </a:txBody>
                  <a:tcPr marL="7620" marR="7620" marT="4680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4680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E-9°</a:t>
                      </a:r>
                      <a:endParaRPr lang="es-AR" dirty="0"/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Greb</a:t>
                      </a:r>
                    </a:p>
                  </a:txBody>
                  <a:tcPr marL="7620" marR="7620" marT="4680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4680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E-9° (13°)</a:t>
                      </a:r>
                      <a:endParaRPr lang="es-AR" dirty="0"/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Leonard, R.</a:t>
                      </a:r>
                    </a:p>
                  </a:txBody>
                  <a:tcPr marL="7620" marR="7620" marT="4680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4680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E-9°</a:t>
                      </a:r>
                      <a:endParaRPr lang="es-AR" dirty="0" smtClean="0"/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Pacquiao</a:t>
                      </a:r>
                    </a:p>
                  </a:txBody>
                  <a:tcPr marL="7620" marR="7620" marT="4680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46800" marB="0"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8000" b="1" dirty="0" smtClean="0"/>
              <a:t>8 </a:t>
            </a:r>
            <a:r>
              <a:rPr lang="es-MX" sz="4800" b="1" dirty="0" smtClean="0"/>
              <a:t>Ensambles de rankings</a:t>
            </a:r>
            <a:endParaRPr lang="es-AR" sz="4800" b="1" dirty="0"/>
          </a:p>
        </p:txBody>
      </p:sp>
      <p:sp>
        <p:nvSpPr>
          <p:cNvPr id="4" name="3 Marcador de contenido"/>
          <p:cNvSpPr txBox="1">
            <a:spLocks/>
          </p:cNvSpPr>
          <p:nvPr/>
        </p:nvSpPr>
        <p:spPr>
          <a:xfrm>
            <a:off x="529208" y="1196752"/>
            <a:ext cx="38987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dirty="0" smtClean="0"/>
              <a:t>Esta versión varía poco respecto al orden anterior (entre paréntesis señalo qué ranking tenían en el recuento que no aplicó la depuración para lograr mayor robustez)</a:t>
            </a:r>
          </a:p>
        </p:txBody>
      </p:sp>
    </p:spTree>
    <p:extLst>
      <p:ext uri="{BB962C8B-B14F-4D97-AF65-F5344CB8AC3E}">
        <p14:creationId xmlns:p14="http://schemas.microsoft.com/office/powerpoint/2010/main" val="38034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8000" b="1" dirty="0" smtClean="0"/>
              <a:t>8 </a:t>
            </a:r>
            <a:r>
              <a:rPr lang="es-MX" sz="4800" b="1" dirty="0" smtClean="0"/>
              <a:t>Ensambles de rankings</a:t>
            </a:r>
            <a:endParaRPr lang="es-AR" sz="4800" b="1" dirty="0"/>
          </a:p>
        </p:txBody>
      </p:sp>
      <p:sp>
        <p:nvSpPr>
          <p:cNvPr id="30" name="29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Otras dos miradas interesantes para definir un “ensamble criterioso” entre rankings, surgen de considerar a las listas ordenadas como </a:t>
            </a:r>
            <a:r>
              <a:rPr lang="es-MX" b="1" dirty="0" smtClean="0"/>
              <a:t>registros implícitos de duelos entre pares </a:t>
            </a:r>
            <a:r>
              <a:rPr lang="es-MX" dirty="0" smtClean="0"/>
              <a:t>(de boxeadores en nuestro caso; curiosamente algunos no fueron siquiera contemporáneos)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32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8000" b="1" dirty="0" smtClean="0"/>
              <a:t>8 </a:t>
            </a:r>
            <a:r>
              <a:rPr lang="es-MX" sz="4800" b="1" dirty="0" smtClean="0"/>
              <a:t>Ensambles de rankings</a:t>
            </a:r>
            <a:endParaRPr lang="es-AR" sz="4800" b="1" dirty="0"/>
          </a:p>
        </p:txBody>
      </p:sp>
      <p:sp>
        <p:nvSpPr>
          <p:cNvPr id="30" name="29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Así, por caso, tomando los primeros 6 lugares en las listas previamente ordenadas, se llegan a definir posibles resultados en los 15 duelos de a pares; y el meter éstos en matrices cuadradas nos permitirá aplicar alguno de los métodos anteriormente vistos</a:t>
            </a:r>
          </a:p>
          <a:p>
            <a:r>
              <a:rPr lang="es-MX" dirty="0" smtClean="0"/>
              <a:t>Por ejemplo con la suma de la diferencia entre órdenes será posible simular el “resultado entre Robinson, R. y </a:t>
            </a:r>
            <a:r>
              <a:rPr lang="es-MX" dirty="0" err="1" smtClean="0"/>
              <a:t>Ali</a:t>
            </a:r>
            <a:r>
              <a:rPr lang="es-MX" dirty="0" smtClean="0"/>
              <a:t>”, de esta forma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6749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8000" b="1" dirty="0" smtClean="0"/>
              <a:t>8 </a:t>
            </a:r>
            <a:r>
              <a:rPr lang="es-MX" sz="4800" b="1" dirty="0" smtClean="0"/>
              <a:t>Ensambles de rankings</a:t>
            </a:r>
            <a:endParaRPr lang="es-AR" sz="4800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146066"/>
              </p:ext>
            </p:extLst>
          </p:nvPr>
        </p:nvGraphicFramePr>
        <p:xfrm>
          <a:off x="457200" y="1340768"/>
          <a:ext cx="76841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199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Orden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Box </a:t>
                      </a:r>
                      <a:r>
                        <a:rPr lang="es-MX" dirty="0" err="1" smtClean="0"/>
                        <a:t>Rec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ESPN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SportCo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The</a:t>
                      </a:r>
                      <a:r>
                        <a:rPr lang="es-MX" dirty="0" smtClean="0"/>
                        <a:t> Ring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Yardbarker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Robinson, 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Robinson, 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Ali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Robinson, 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Robinson, R.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Ali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Robinson, R.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Ali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Ali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5°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Ali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3 Marcador de contenido"/>
          <p:cNvSpPr txBox="1">
            <a:spLocks/>
          </p:cNvSpPr>
          <p:nvPr/>
        </p:nvSpPr>
        <p:spPr>
          <a:xfrm>
            <a:off x="457200" y="3861048"/>
            <a:ext cx="82296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dirty="0" smtClean="0"/>
              <a:t>En el ranking </a:t>
            </a:r>
            <a:r>
              <a:rPr lang="es-MX" b="1" dirty="0" smtClean="0">
                <a:latin typeface="Arial Narrow" pitchFamily="34" charset="0"/>
              </a:rPr>
              <a:t>Box </a:t>
            </a:r>
            <a:r>
              <a:rPr lang="es-MX" b="1" dirty="0" err="1" smtClean="0">
                <a:latin typeface="Arial Narrow" pitchFamily="34" charset="0"/>
              </a:rPr>
              <a:t>Rec</a:t>
            </a:r>
            <a:r>
              <a:rPr lang="es-MX" dirty="0" smtClean="0"/>
              <a:t> Robinson, R. ganó 4 puestos</a:t>
            </a:r>
          </a:p>
          <a:p>
            <a:pPr marL="0" indent="0">
              <a:buNone/>
            </a:pPr>
            <a:r>
              <a:rPr lang="es-MX" dirty="0"/>
              <a:t>En el ranking </a:t>
            </a:r>
            <a:r>
              <a:rPr lang="es-MX" b="1" dirty="0" smtClean="0">
                <a:latin typeface="Arial Narrow" pitchFamily="34" charset="0"/>
              </a:rPr>
              <a:t>ESPN</a:t>
            </a:r>
            <a:r>
              <a:rPr lang="es-MX" dirty="0" smtClean="0"/>
              <a:t> Robinson</a:t>
            </a:r>
            <a:r>
              <a:rPr lang="es-MX" dirty="0"/>
              <a:t>, R. ganó </a:t>
            </a:r>
            <a:r>
              <a:rPr lang="es-MX" dirty="0" smtClean="0"/>
              <a:t>1 puesto</a:t>
            </a:r>
          </a:p>
          <a:p>
            <a:pPr marL="0" indent="0">
              <a:buNone/>
            </a:pPr>
            <a:r>
              <a:rPr lang="es-MX" dirty="0"/>
              <a:t>En el </a:t>
            </a:r>
            <a:r>
              <a:rPr lang="es-MX" dirty="0" smtClean="0"/>
              <a:t>ranking </a:t>
            </a:r>
            <a:r>
              <a:rPr lang="es-MX" b="1" dirty="0" err="1" smtClean="0">
                <a:latin typeface="Arial Narrow" pitchFamily="34" charset="0"/>
              </a:rPr>
              <a:t>SportCo</a:t>
            </a:r>
            <a:r>
              <a:rPr lang="es-MX" dirty="0" smtClean="0"/>
              <a:t> </a:t>
            </a:r>
            <a:r>
              <a:rPr lang="es-MX" dirty="0" err="1" smtClean="0"/>
              <a:t>Ali</a:t>
            </a:r>
            <a:r>
              <a:rPr lang="es-MX" dirty="0" smtClean="0"/>
              <a:t> </a:t>
            </a:r>
            <a:r>
              <a:rPr lang="es-MX" dirty="0"/>
              <a:t>ganó </a:t>
            </a:r>
            <a:r>
              <a:rPr lang="es-MX" dirty="0" smtClean="0"/>
              <a:t>1 puesto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En el ranking </a:t>
            </a:r>
            <a:r>
              <a:rPr lang="es-MX" b="1" dirty="0" err="1" smtClean="0">
                <a:latin typeface="Arial Narrow" pitchFamily="34" charset="0"/>
              </a:rPr>
              <a:t>The</a:t>
            </a:r>
            <a:r>
              <a:rPr lang="es-MX" b="1" dirty="0" smtClean="0">
                <a:latin typeface="Arial Narrow" pitchFamily="34" charset="0"/>
              </a:rPr>
              <a:t> Ring</a:t>
            </a:r>
            <a:r>
              <a:rPr lang="es-MX" dirty="0" smtClean="0"/>
              <a:t> Robinson</a:t>
            </a:r>
            <a:r>
              <a:rPr lang="es-MX" dirty="0"/>
              <a:t>, R. ganó </a:t>
            </a:r>
            <a:r>
              <a:rPr lang="es-MX" dirty="0" smtClean="0"/>
              <a:t>2 </a:t>
            </a:r>
            <a:r>
              <a:rPr lang="es-MX" dirty="0"/>
              <a:t>puestos</a:t>
            </a:r>
          </a:p>
          <a:p>
            <a:pPr marL="0" indent="0">
              <a:buNone/>
            </a:pPr>
            <a:r>
              <a:rPr lang="es-MX" dirty="0"/>
              <a:t>En el ranking </a:t>
            </a:r>
            <a:r>
              <a:rPr lang="es-MX" b="1" dirty="0" err="1" smtClean="0">
                <a:latin typeface="Arial Narrow" pitchFamily="34" charset="0"/>
              </a:rPr>
              <a:t>Yardbarker</a:t>
            </a:r>
            <a:r>
              <a:rPr lang="es-MX" dirty="0" smtClean="0"/>
              <a:t> Robinson</a:t>
            </a:r>
            <a:r>
              <a:rPr lang="es-MX" dirty="0"/>
              <a:t>, R. ganó </a:t>
            </a:r>
            <a:r>
              <a:rPr lang="es-MX" dirty="0" smtClean="0"/>
              <a:t>1 puesto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93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8000" b="1" dirty="0" smtClean="0"/>
              <a:t>8 </a:t>
            </a:r>
            <a:r>
              <a:rPr lang="es-MX" sz="4800" b="1" dirty="0" smtClean="0"/>
              <a:t>Ensambles de rankings</a:t>
            </a:r>
            <a:endParaRPr lang="es-AR" sz="4800" b="1" dirty="0"/>
          </a:p>
        </p:txBody>
      </p:sp>
      <p:sp>
        <p:nvSpPr>
          <p:cNvPr id="4" name="3 Marcador de contenido"/>
          <p:cNvSpPr txBox="1">
            <a:spLocks/>
          </p:cNvSpPr>
          <p:nvPr/>
        </p:nvSpPr>
        <p:spPr>
          <a:xfrm>
            <a:off x="457200" y="1196752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dirty="0" smtClean="0"/>
              <a:t>Sumando los puestos “ganados” y los “perdidos” se pasa a completar la matriz con el </a:t>
            </a:r>
            <a:r>
              <a:rPr lang="es-MX" b="1" dirty="0" smtClean="0"/>
              <a:t>resultado</a:t>
            </a:r>
            <a:r>
              <a:rPr lang="es-MX" dirty="0" smtClean="0"/>
              <a:t>, así:</a:t>
            </a:r>
          </a:p>
          <a:p>
            <a:pPr marL="0" indent="0">
              <a:buFont typeface="Arial" pitchFamily="34" charset="0"/>
              <a:buNone/>
            </a:pPr>
            <a:endParaRPr lang="es-MX" dirty="0"/>
          </a:p>
          <a:p>
            <a:pPr marL="0" indent="0">
              <a:buFont typeface="Arial" pitchFamily="34" charset="0"/>
              <a:buNone/>
            </a:pPr>
            <a:endParaRPr lang="es-MX" dirty="0" smtClean="0"/>
          </a:p>
          <a:p>
            <a:pPr marL="0" indent="0">
              <a:buFont typeface="Arial" pitchFamily="34" charset="0"/>
              <a:buNone/>
            </a:pPr>
            <a:endParaRPr lang="es-MX" dirty="0"/>
          </a:p>
          <a:p>
            <a:pPr marL="0" indent="0">
              <a:buFont typeface="Arial" pitchFamily="34" charset="0"/>
              <a:buNone/>
            </a:pPr>
            <a:endParaRPr lang="es-MX" dirty="0" smtClean="0"/>
          </a:p>
          <a:p>
            <a:pPr marL="0" indent="0">
              <a:buFont typeface="Arial" pitchFamily="34" charset="0"/>
              <a:buNone/>
            </a:pPr>
            <a:endParaRPr lang="es-MX" dirty="0" smtClean="0"/>
          </a:p>
          <a:p>
            <a:pPr marL="0" indent="0">
              <a:buFont typeface="Arial" pitchFamily="34" charset="0"/>
              <a:buNone/>
            </a:pPr>
            <a:endParaRPr lang="es-MX" dirty="0" smtClean="0"/>
          </a:p>
          <a:p>
            <a:pPr marL="0" indent="0">
              <a:buFont typeface="Arial" pitchFamily="34" charset="0"/>
              <a:buNone/>
            </a:pPr>
            <a:r>
              <a:rPr lang="es-MX" dirty="0" smtClean="0"/>
              <a:t>Para luego </a:t>
            </a:r>
            <a:r>
              <a:rPr lang="es-MX" dirty="0" err="1" smtClean="0"/>
              <a:t>ranquear</a:t>
            </a:r>
            <a:r>
              <a:rPr lang="es-MX" dirty="0" smtClean="0"/>
              <a:t> por alguno de los métodos anteriores: “hincha volátil”, </a:t>
            </a:r>
            <a:r>
              <a:rPr lang="es-MX" dirty="0" err="1"/>
              <a:t>K</a:t>
            </a:r>
            <a:r>
              <a:rPr lang="es-MX" dirty="0" err="1" smtClean="0"/>
              <a:t>eener’s</a:t>
            </a:r>
            <a:r>
              <a:rPr lang="es-MX" dirty="0" smtClean="0"/>
              <a:t> </a:t>
            </a:r>
            <a:r>
              <a:rPr lang="es-MX" dirty="0" err="1" smtClean="0"/>
              <a:t>method</a:t>
            </a:r>
            <a:r>
              <a:rPr lang="es-MX" dirty="0" smtClean="0"/>
              <a:t>, “A-D”.</a:t>
            </a: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910090"/>
              </p:ext>
            </p:extLst>
          </p:nvPr>
        </p:nvGraphicFramePr>
        <p:xfrm>
          <a:off x="457201" y="2347084"/>
          <a:ext cx="82295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3"/>
                <a:gridCol w="1224136"/>
                <a:gridCol w="864096"/>
                <a:gridCol w="936104"/>
                <a:gridCol w="1440160"/>
                <a:gridCol w="1296144"/>
                <a:gridCol w="1018456"/>
              </a:tblGrid>
              <a:tr h="370840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</a:rPr>
                        <a:t>Robinson</a:t>
                      </a:r>
                      <a:endParaRPr lang="es-A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solidFill>
                            <a:schemeClr val="bg1"/>
                          </a:solidFill>
                        </a:rPr>
                        <a:t>Ali</a:t>
                      </a:r>
                      <a:endParaRPr lang="es-A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</a:rPr>
                        <a:t>Louis</a:t>
                      </a:r>
                      <a:endParaRPr lang="es-A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solidFill>
                            <a:schemeClr val="bg1"/>
                          </a:solidFill>
                        </a:rPr>
                        <a:t>Mayweather</a:t>
                      </a:r>
                      <a:endParaRPr lang="es-A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</a:rPr>
                        <a:t>Armstrong</a:t>
                      </a:r>
                      <a:endParaRPr lang="es-A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solidFill>
                            <a:schemeClr val="bg1"/>
                          </a:solidFill>
                        </a:rPr>
                        <a:t>Pep</a:t>
                      </a:r>
                      <a:endParaRPr lang="es-A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bg1"/>
                          </a:solidFill>
                        </a:rPr>
                        <a:t>Robinson</a:t>
                      </a:r>
                      <a:endParaRPr lang="es-A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×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8-1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err="1" smtClean="0">
                          <a:solidFill>
                            <a:schemeClr val="bg1"/>
                          </a:solidFill>
                        </a:rPr>
                        <a:t>Ali</a:t>
                      </a:r>
                      <a:endParaRPr lang="es-A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1-8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×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bg1"/>
                          </a:solidFill>
                        </a:rPr>
                        <a:t>Louis</a:t>
                      </a:r>
                      <a:endParaRPr lang="es-A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×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smtClean="0">
                          <a:solidFill>
                            <a:schemeClr val="bg1"/>
                          </a:solidFill>
                        </a:rPr>
                        <a:t>Mayweather</a:t>
                      </a:r>
                      <a:endParaRPr lang="es-A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×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bg1"/>
                          </a:solidFill>
                        </a:rPr>
                        <a:t>Armstrong</a:t>
                      </a:r>
                      <a:endParaRPr lang="es-A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×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err="1" smtClean="0">
                          <a:solidFill>
                            <a:schemeClr val="bg1"/>
                          </a:solidFill>
                        </a:rPr>
                        <a:t>Pep</a:t>
                      </a:r>
                      <a:endParaRPr lang="es-A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mtClean="0"/>
                        <a:t>×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91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8000" b="1" dirty="0" smtClean="0"/>
              <a:t>8 </a:t>
            </a:r>
            <a:r>
              <a:rPr lang="es-MX" sz="4800" b="1" dirty="0" smtClean="0"/>
              <a:t>Ensambles de rankings</a:t>
            </a:r>
            <a:endParaRPr lang="es-AR" sz="4800" b="1" dirty="0"/>
          </a:p>
        </p:txBody>
      </p:sp>
      <p:sp>
        <p:nvSpPr>
          <p:cNvPr id="4" name="3 Marcador de contenido"/>
          <p:cNvSpPr txBox="1">
            <a:spLocks/>
          </p:cNvSpPr>
          <p:nvPr/>
        </p:nvSpPr>
        <p:spPr>
          <a:xfrm>
            <a:off x="457200" y="1196752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dirty="0" smtClean="0"/>
              <a:t>O simplemente llenando con 1, -1 o 0, en relación directa a si el cruce dio que un boxeador ganó por puestos, perdió o igualó</a:t>
            </a:r>
          </a:p>
          <a:p>
            <a:pPr marL="0" indent="0">
              <a:buFont typeface="Arial" pitchFamily="34" charset="0"/>
              <a:buNone/>
            </a:pPr>
            <a:endParaRPr lang="es-MX" dirty="0"/>
          </a:p>
          <a:p>
            <a:pPr marL="0" indent="0">
              <a:buFont typeface="Arial" pitchFamily="34" charset="0"/>
              <a:buNone/>
            </a:pPr>
            <a:endParaRPr lang="es-MX" dirty="0" smtClean="0"/>
          </a:p>
          <a:p>
            <a:pPr marL="0" indent="0">
              <a:buFont typeface="Arial" pitchFamily="34" charset="0"/>
              <a:buNone/>
            </a:pPr>
            <a:endParaRPr lang="es-MX" dirty="0"/>
          </a:p>
          <a:p>
            <a:pPr marL="0" indent="0">
              <a:buFont typeface="Arial" pitchFamily="34" charset="0"/>
              <a:buNone/>
            </a:pPr>
            <a:endParaRPr lang="es-MX" dirty="0" smtClean="0"/>
          </a:p>
          <a:p>
            <a:pPr marL="0" indent="0">
              <a:buFont typeface="Arial" pitchFamily="34" charset="0"/>
              <a:buNone/>
            </a:pPr>
            <a:endParaRPr lang="es-MX" dirty="0"/>
          </a:p>
          <a:p>
            <a:pPr marL="0" indent="0">
              <a:buFont typeface="Arial" pitchFamily="34" charset="0"/>
              <a:buNone/>
            </a:pPr>
            <a:r>
              <a:rPr lang="es-MX" dirty="0" smtClean="0"/>
              <a:t>Y finalmente resolver mediante el método MVR.</a:t>
            </a: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779495"/>
              </p:ext>
            </p:extLst>
          </p:nvPr>
        </p:nvGraphicFramePr>
        <p:xfrm>
          <a:off x="457201" y="2636912"/>
          <a:ext cx="82295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3"/>
                <a:gridCol w="1224136"/>
                <a:gridCol w="864096"/>
                <a:gridCol w="936104"/>
                <a:gridCol w="1440160"/>
                <a:gridCol w="1296144"/>
                <a:gridCol w="1018456"/>
              </a:tblGrid>
              <a:tr h="370840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</a:rPr>
                        <a:t>Robinson</a:t>
                      </a:r>
                      <a:endParaRPr lang="es-A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solidFill>
                            <a:schemeClr val="bg1"/>
                          </a:solidFill>
                        </a:rPr>
                        <a:t>Ali</a:t>
                      </a:r>
                      <a:endParaRPr lang="es-A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</a:rPr>
                        <a:t>Louis</a:t>
                      </a:r>
                      <a:endParaRPr lang="es-A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solidFill>
                            <a:schemeClr val="bg1"/>
                          </a:solidFill>
                        </a:rPr>
                        <a:t>Mayweather</a:t>
                      </a:r>
                      <a:endParaRPr lang="es-A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</a:rPr>
                        <a:t>Armstrong</a:t>
                      </a:r>
                      <a:endParaRPr lang="es-A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solidFill>
                            <a:schemeClr val="bg1"/>
                          </a:solidFill>
                        </a:rPr>
                        <a:t>Pep</a:t>
                      </a:r>
                      <a:endParaRPr lang="es-A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bg1"/>
                          </a:solidFill>
                        </a:rPr>
                        <a:t>Robinson</a:t>
                      </a:r>
                      <a:endParaRPr lang="es-A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smtClean="0"/>
                        <a:t>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smtClean="0"/>
                        <a:t>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err="1" smtClean="0">
                          <a:solidFill>
                            <a:schemeClr val="bg1"/>
                          </a:solidFill>
                        </a:rPr>
                        <a:t>Ali</a:t>
                      </a:r>
                      <a:endParaRPr lang="es-A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-1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smtClean="0"/>
                        <a:t>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bg1"/>
                          </a:solidFill>
                        </a:rPr>
                        <a:t>Louis</a:t>
                      </a:r>
                      <a:endParaRPr lang="es-A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-1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-1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-1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err="1" smtClean="0">
                          <a:solidFill>
                            <a:schemeClr val="bg1"/>
                          </a:solidFill>
                        </a:rPr>
                        <a:t>Mayweaher</a:t>
                      </a:r>
                      <a:endParaRPr lang="es-A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-1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-1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-1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bg1"/>
                          </a:solidFill>
                        </a:rPr>
                        <a:t>Armstrong</a:t>
                      </a:r>
                      <a:endParaRPr lang="es-A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-1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-1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-1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 smtClean="0"/>
                        <a:t>1</a:t>
                      </a:r>
                      <a:endParaRPr lang="es-AR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err="1" smtClean="0">
                          <a:solidFill>
                            <a:schemeClr val="bg1"/>
                          </a:solidFill>
                        </a:rPr>
                        <a:t>Pep</a:t>
                      </a:r>
                      <a:endParaRPr lang="es-A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-1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-1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-1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-1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-1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8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8000" b="1" dirty="0" smtClean="0"/>
              <a:t>9 </a:t>
            </a:r>
            <a:r>
              <a:rPr lang="es-MX" sz="4800" b="1" dirty="0" smtClean="0"/>
              <a:t>Visualizaciones</a:t>
            </a:r>
            <a:endParaRPr lang="es-AR" sz="48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Una buena visualización, que muy seguramente no exhiba la totalidad de la información, trae a favor la posibilidad de explicitar la “forma” o “estructura” de los datos, ayudada por recursos estéticos.</a:t>
            </a:r>
          </a:p>
          <a:p>
            <a:pPr marL="0" indent="0">
              <a:buNone/>
            </a:pPr>
            <a:r>
              <a:rPr lang="es-MX" dirty="0" smtClean="0"/>
              <a:t>En el terreno de los rankings (deportivos y en general) hay ejemplos que merecen ser destacados. </a:t>
            </a:r>
          </a:p>
        </p:txBody>
      </p:sp>
    </p:spTree>
    <p:extLst>
      <p:ext uri="{BB962C8B-B14F-4D97-AF65-F5344CB8AC3E}">
        <p14:creationId xmlns:p14="http://schemas.microsoft.com/office/powerpoint/2010/main" val="41315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4800" b="1" dirty="0" smtClean="0"/>
              <a:t>Visualizaciones</a:t>
            </a:r>
            <a:endParaRPr lang="es-AR" sz="4800" b="1" dirty="0"/>
          </a:p>
        </p:txBody>
      </p:sp>
      <p:sp>
        <p:nvSpPr>
          <p:cNvPr id="5" name="3 Marcador de contenido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dirty="0" smtClean="0"/>
              <a:t>Entre jul-2005 y jun-2022 han transcurrido       17 × 52 = 884 semanas, y en cada uno de los 884 lunes se publicó un ranking de tenistas hombres del circuito ATP… elegí dar inicio a la ventana el 4/07/2005 porque fue ésa la primera vez en que la lista Top 100 incluyó los apellidos </a:t>
            </a:r>
            <a:r>
              <a:rPr lang="es-MX" dirty="0" err="1" smtClean="0"/>
              <a:t>Federer</a:t>
            </a:r>
            <a:r>
              <a:rPr lang="es-MX" dirty="0" smtClean="0"/>
              <a:t>, Nadal y </a:t>
            </a:r>
            <a:r>
              <a:rPr lang="es-MX" dirty="0" err="1" smtClean="0"/>
              <a:t>Djokovic</a:t>
            </a:r>
            <a:r>
              <a:rPr lang="es-MX" dirty="0" smtClean="0"/>
              <a:t> en los puestos 1°, 3° y 94°</a:t>
            </a:r>
          </a:p>
          <a:p>
            <a:pPr marL="0" indent="0">
              <a:buFont typeface="Arial" pitchFamily="34" charset="0"/>
              <a:buNone/>
            </a:pPr>
            <a:endParaRPr lang="es-MX" dirty="0" smtClean="0"/>
          </a:p>
          <a:p>
            <a:pPr marL="0" indent="0">
              <a:buFont typeface="Arial" pitchFamily="34" charset="0"/>
              <a:buNone/>
            </a:pPr>
            <a:r>
              <a:rPr lang="es-MX" dirty="0" smtClean="0"/>
              <a:t>(eso se verificó hasta el 27/06/2022; 97°, 4° y 3°) </a:t>
            </a:r>
          </a:p>
        </p:txBody>
      </p:sp>
    </p:spTree>
    <p:extLst>
      <p:ext uri="{BB962C8B-B14F-4D97-AF65-F5344CB8AC3E}">
        <p14:creationId xmlns:p14="http://schemas.microsoft.com/office/powerpoint/2010/main" val="34784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4800" b="1" dirty="0" smtClean="0"/>
              <a:t>Visualizaciones</a:t>
            </a:r>
            <a:endParaRPr lang="es-AR" sz="4800" b="1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49717"/>
            <a:ext cx="7704855" cy="5583475"/>
          </a:xfrm>
        </p:spPr>
      </p:pic>
    </p:spTree>
    <p:extLst>
      <p:ext uri="{BB962C8B-B14F-4D97-AF65-F5344CB8AC3E}">
        <p14:creationId xmlns:p14="http://schemas.microsoft.com/office/powerpoint/2010/main" val="6163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4800" b="1" dirty="0" smtClean="0"/>
              <a:t>Visualizaciones</a:t>
            </a:r>
            <a:endParaRPr lang="es-AR" sz="4800" b="1" dirty="0"/>
          </a:p>
        </p:txBody>
      </p:sp>
      <p:sp>
        <p:nvSpPr>
          <p:cNvPr id="5" name="4 Hexágono"/>
          <p:cNvSpPr/>
          <p:nvPr/>
        </p:nvSpPr>
        <p:spPr>
          <a:xfrm>
            <a:off x="2987824" y="2276872"/>
            <a:ext cx="3168352" cy="3096344"/>
          </a:xfrm>
          <a:prstGeom prst="hexagon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833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El enfoque de las ciencias</a:t>
            </a:r>
            <a:endParaRPr lang="es-AR" sz="6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 smtClean="0"/>
              <a:t>Matemática y Computación ligadas a la formulación de sistemas de ranking:</a:t>
            </a:r>
            <a:endParaRPr lang="es-AR" sz="4000" dirty="0">
              <a:solidFill>
                <a:srgbClr val="FF0000"/>
              </a:solidFill>
            </a:endParaRPr>
          </a:p>
        </p:txBody>
      </p:sp>
      <p:sp>
        <p:nvSpPr>
          <p:cNvPr id="4" name="3 Rectángulo">
            <a:hlinkClick r:id="rId2" action="ppaction://hlinksldjump"/>
          </p:cNvPr>
          <p:cNvSpPr/>
          <p:nvPr/>
        </p:nvSpPr>
        <p:spPr>
          <a:xfrm>
            <a:off x="539750" y="3068960"/>
            <a:ext cx="3888234" cy="15841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bg1"/>
                </a:solidFill>
              </a:rPr>
              <a:t>Teoría de Grafos / Optimización</a:t>
            </a:r>
            <a:endParaRPr lang="es-AR" sz="2400" i="1" dirty="0">
              <a:solidFill>
                <a:schemeClr val="bg1"/>
              </a:solidFill>
            </a:endParaRPr>
          </a:p>
        </p:txBody>
      </p:sp>
      <p:sp>
        <p:nvSpPr>
          <p:cNvPr id="5" name="4 Rectángulo">
            <a:hlinkClick r:id="rId3" action="ppaction://hlinksldjump"/>
          </p:cNvPr>
          <p:cNvSpPr/>
          <p:nvPr/>
        </p:nvSpPr>
        <p:spPr>
          <a:xfrm>
            <a:off x="4716016" y="3069704"/>
            <a:ext cx="3888234" cy="158417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>
                <a:solidFill>
                  <a:schemeClr val="bg1"/>
                </a:solidFill>
              </a:rPr>
              <a:t>Probabilidad</a:t>
            </a:r>
            <a:endParaRPr lang="es-AR" sz="2400" i="1" dirty="0">
              <a:solidFill>
                <a:schemeClr val="bg1"/>
              </a:solidFill>
            </a:endParaRPr>
          </a:p>
        </p:txBody>
      </p:sp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539750" y="4825712"/>
            <a:ext cx="3888234" cy="158417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tx1"/>
                </a:solidFill>
              </a:rPr>
              <a:t>Álgebra lineal</a:t>
            </a:r>
            <a:endParaRPr lang="es-AR" sz="2400" i="1" dirty="0">
              <a:solidFill>
                <a:schemeClr val="tx1"/>
              </a:solidFill>
            </a:endParaRPr>
          </a:p>
        </p:txBody>
      </p:sp>
      <p:sp>
        <p:nvSpPr>
          <p:cNvPr id="7" name="6 Rectángulo">
            <a:hlinkClick r:id="rId5" action="ppaction://hlinksldjump"/>
          </p:cNvPr>
          <p:cNvSpPr/>
          <p:nvPr/>
        </p:nvSpPr>
        <p:spPr>
          <a:xfrm>
            <a:off x="4724792" y="4825712"/>
            <a:ext cx="3888234" cy="15841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tx1"/>
                </a:solidFill>
              </a:rPr>
              <a:t>Estadística</a:t>
            </a:r>
            <a:endParaRPr lang="es-AR" sz="2400" i="1" dirty="0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635896" y="3929785"/>
            <a:ext cx="1800200" cy="15409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Sistemas</a:t>
            </a:r>
          </a:p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de</a:t>
            </a:r>
          </a:p>
          <a:p>
            <a:pPr algn="ctr"/>
            <a:r>
              <a:rPr lang="es-MX" sz="2400" b="1" cap="small" dirty="0" smtClean="0">
                <a:solidFill>
                  <a:sysClr val="windowText" lastClr="000000"/>
                </a:solidFill>
              </a:rPr>
              <a:t>ranking</a:t>
            </a:r>
            <a:endParaRPr lang="es-AR" sz="2400" b="1" cap="small" dirty="0">
              <a:solidFill>
                <a:sysClr val="windowText" lastClr="000000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 rot="2449045">
            <a:off x="5214548" y="5096176"/>
            <a:ext cx="504056" cy="46060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cap="small">
              <a:solidFill>
                <a:sysClr val="windowText" lastClr="000000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 rot="13067523">
            <a:off x="3368628" y="3866545"/>
            <a:ext cx="504056" cy="46060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cap="small">
              <a:solidFill>
                <a:sysClr val="windowText" lastClr="000000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 rot="19294207">
            <a:off x="5225207" y="3867120"/>
            <a:ext cx="504056" cy="46060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cap="small">
              <a:solidFill>
                <a:sysClr val="windowText" lastClr="000000"/>
              </a:solidFill>
            </a:endParaRPr>
          </a:p>
        </p:txBody>
      </p:sp>
      <p:sp>
        <p:nvSpPr>
          <p:cNvPr id="13" name="12 Flecha derecha"/>
          <p:cNvSpPr/>
          <p:nvPr/>
        </p:nvSpPr>
        <p:spPr>
          <a:xfrm rot="8382853">
            <a:off x="3353949" y="5075796"/>
            <a:ext cx="504056" cy="46060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cap="small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4800" b="1" dirty="0" smtClean="0"/>
              <a:t>Visualizaciones</a:t>
            </a:r>
            <a:endParaRPr lang="es-AR" sz="4800" b="1" dirty="0"/>
          </a:p>
        </p:txBody>
      </p:sp>
      <p:sp>
        <p:nvSpPr>
          <p:cNvPr id="5" name="4 Hexágono"/>
          <p:cNvSpPr/>
          <p:nvPr/>
        </p:nvSpPr>
        <p:spPr>
          <a:xfrm>
            <a:off x="2987824" y="2276872"/>
            <a:ext cx="3168352" cy="3096344"/>
          </a:xfrm>
          <a:prstGeom prst="hexagon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2582064" y="1844824"/>
            <a:ext cx="98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1 - 2 - 3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5580112" y="1844824"/>
            <a:ext cx="94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1 - 3 - 2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2583984" y="5517232"/>
            <a:ext cx="97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2 - 3 - 1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5580112" y="5517232"/>
            <a:ext cx="9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3</a:t>
            </a:r>
            <a:r>
              <a:rPr lang="es-MX" dirty="0" smtClean="0"/>
              <a:t> - 2 - 1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1835696" y="364037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</a:t>
            </a:r>
            <a:r>
              <a:rPr lang="es-MX" dirty="0" smtClean="0"/>
              <a:t> - 1 - 3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00192" y="3640378"/>
            <a:ext cx="10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3 - 1 - 2</a:t>
            </a:r>
            <a:endParaRPr lang="es-AR" dirty="0"/>
          </a:p>
        </p:txBody>
      </p:sp>
      <p:sp>
        <p:nvSpPr>
          <p:cNvPr id="11" name="3 Marcador de contenido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sz="2000" dirty="0" err="1" smtClean="0"/>
              <a:t>Politopo</a:t>
            </a:r>
            <a:r>
              <a:rPr lang="es-MX" sz="2000" dirty="0" smtClean="0"/>
              <a:t> </a:t>
            </a:r>
            <a:r>
              <a:rPr lang="es-MX" sz="2000" dirty="0"/>
              <a:t>de permutaciones para </a:t>
            </a:r>
            <a:r>
              <a:rPr lang="es-MX" sz="2000" i="1" dirty="0" smtClean="0"/>
              <a:t>k</a:t>
            </a:r>
            <a:r>
              <a:rPr lang="es-MX" sz="2000" dirty="0" smtClean="0"/>
              <a:t>=3 </a:t>
            </a:r>
            <a:r>
              <a:rPr lang="es-MX" sz="2000" dirty="0"/>
              <a:t>diseñado por </a:t>
            </a:r>
            <a:r>
              <a:rPr lang="es-MX" sz="2000" dirty="0" err="1"/>
              <a:t>McCullagh</a:t>
            </a:r>
            <a:r>
              <a:rPr lang="es-MX" sz="2000" dirty="0"/>
              <a:t> y </a:t>
            </a:r>
            <a:r>
              <a:rPr lang="es-MX" sz="2000" dirty="0" smtClean="0"/>
              <a:t>Thompson.</a:t>
            </a:r>
          </a:p>
        </p:txBody>
      </p:sp>
    </p:spTree>
    <p:extLst>
      <p:ext uri="{BB962C8B-B14F-4D97-AF65-F5344CB8AC3E}">
        <p14:creationId xmlns:p14="http://schemas.microsoft.com/office/powerpoint/2010/main" val="34022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4800" b="1" dirty="0" smtClean="0"/>
              <a:t>Visualizaciones</a:t>
            </a:r>
            <a:endParaRPr lang="es-AR" sz="4800" b="1" dirty="0"/>
          </a:p>
        </p:txBody>
      </p:sp>
      <p:sp>
        <p:nvSpPr>
          <p:cNvPr id="5" name="4 Hexágono"/>
          <p:cNvSpPr/>
          <p:nvPr/>
        </p:nvSpPr>
        <p:spPr>
          <a:xfrm>
            <a:off x="2987824" y="2276872"/>
            <a:ext cx="3168352" cy="3096344"/>
          </a:xfrm>
          <a:prstGeom prst="hexagon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2582064" y="1844824"/>
            <a:ext cx="98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1 - 2 - 3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5580112" y="1844824"/>
            <a:ext cx="94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1 - 3 - 2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2583984" y="5517232"/>
            <a:ext cx="97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2 - 3 - 1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5580112" y="5517232"/>
            <a:ext cx="9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3</a:t>
            </a:r>
            <a:r>
              <a:rPr lang="es-MX" dirty="0" smtClean="0"/>
              <a:t> - 2 - 1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1835696" y="364037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</a:t>
            </a:r>
            <a:r>
              <a:rPr lang="es-MX" dirty="0" smtClean="0"/>
              <a:t> - 1 - 3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00192" y="3640378"/>
            <a:ext cx="10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3 - 1 - 2</a:t>
            </a:r>
            <a:endParaRPr lang="es-AR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2485936" y="1777462"/>
            <a:ext cx="4043248" cy="64342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 redondeado"/>
          <p:cNvSpPr/>
          <p:nvPr/>
        </p:nvSpPr>
        <p:spPr>
          <a:xfrm>
            <a:off x="2485936" y="5229200"/>
            <a:ext cx="4041328" cy="657364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46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4800" b="1" dirty="0" smtClean="0"/>
              <a:t>Visualizaciones</a:t>
            </a:r>
            <a:endParaRPr lang="es-AR" sz="4800" b="1" dirty="0"/>
          </a:p>
        </p:txBody>
      </p:sp>
      <p:sp>
        <p:nvSpPr>
          <p:cNvPr id="5" name="4 Hexágono"/>
          <p:cNvSpPr/>
          <p:nvPr/>
        </p:nvSpPr>
        <p:spPr>
          <a:xfrm>
            <a:off x="2987824" y="2276872"/>
            <a:ext cx="3168352" cy="3096344"/>
          </a:xfrm>
          <a:prstGeom prst="hexagon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2582064" y="1844824"/>
            <a:ext cx="98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1 - 2 - 3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5580112" y="1844824"/>
            <a:ext cx="94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1 - 3 - 2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2583984" y="5517232"/>
            <a:ext cx="97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2 - 3 - 1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5580112" y="5517232"/>
            <a:ext cx="9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3</a:t>
            </a:r>
            <a:r>
              <a:rPr lang="es-MX" dirty="0" smtClean="0"/>
              <a:t> - 2 - 1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1835696" y="364037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</a:t>
            </a:r>
            <a:r>
              <a:rPr lang="es-MX" dirty="0" smtClean="0"/>
              <a:t> - 1 - 3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00192" y="3640378"/>
            <a:ext cx="10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3 - 1 - 2</a:t>
            </a:r>
            <a:endParaRPr lang="es-AR" dirty="0"/>
          </a:p>
        </p:txBody>
      </p:sp>
      <p:sp>
        <p:nvSpPr>
          <p:cNvPr id="11" name="10 Rectángulo redondeado"/>
          <p:cNvSpPr/>
          <p:nvPr/>
        </p:nvSpPr>
        <p:spPr>
          <a:xfrm rot="3823617">
            <a:off x="4347054" y="2583068"/>
            <a:ext cx="4041328" cy="657364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 redondeado"/>
          <p:cNvSpPr/>
          <p:nvPr/>
        </p:nvSpPr>
        <p:spPr>
          <a:xfrm rot="3747272">
            <a:off x="601263" y="4403530"/>
            <a:ext cx="4043248" cy="64342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46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4800" b="1" dirty="0" smtClean="0"/>
              <a:t>Visualizaciones</a:t>
            </a:r>
            <a:endParaRPr lang="es-AR" sz="4800" b="1" dirty="0"/>
          </a:p>
        </p:txBody>
      </p:sp>
      <p:sp>
        <p:nvSpPr>
          <p:cNvPr id="5" name="4 Hexágono"/>
          <p:cNvSpPr/>
          <p:nvPr/>
        </p:nvSpPr>
        <p:spPr>
          <a:xfrm>
            <a:off x="2987824" y="2276872"/>
            <a:ext cx="3168352" cy="3096344"/>
          </a:xfrm>
          <a:prstGeom prst="hexagon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2582064" y="1844824"/>
            <a:ext cx="98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1 - 2 - 3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5580112" y="1844824"/>
            <a:ext cx="94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1 - 3 - 2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2583984" y="5517232"/>
            <a:ext cx="97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2 - 3 - 1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5580112" y="5517232"/>
            <a:ext cx="9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3</a:t>
            </a:r>
            <a:r>
              <a:rPr lang="es-MX" dirty="0" smtClean="0"/>
              <a:t> - 2 - 1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1835696" y="364037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</a:t>
            </a:r>
            <a:r>
              <a:rPr lang="es-MX" dirty="0" smtClean="0"/>
              <a:t> - 1 - 3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00192" y="3640378"/>
            <a:ext cx="10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3 - 1 - 2</a:t>
            </a:r>
            <a:endParaRPr lang="es-AR" dirty="0"/>
          </a:p>
        </p:txBody>
      </p:sp>
      <p:sp>
        <p:nvSpPr>
          <p:cNvPr id="11" name="10 Rectángulo redondeado"/>
          <p:cNvSpPr/>
          <p:nvPr/>
        </p:nvSpPr>
        <p:spPr>
          <a:xfrm rot="17737431">
            <a:off x="589032" y="2648406"/>
            <a:ext cx="4041328" cy="657364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 redondeado"/>
          <p:cNvSpPr/>
          <p:nvPr/>
        </p:nvSpPr>
        <p:spPr>
          <a:xfrm rot="17770789">
            <a:off x="4337550" y="4463485"/>
            <a:ext cx="4043248" cy="64342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46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4800" b="1" dirty="0" smtClean="0"/>
              <a:t>Visualizaciones</a:t>
            </a:r>
            <a:endParaRPr lang="es-AR" sz="4800" b="1" dirty="0"/>
          </a:p>
        </p:txBody>
      </p:sp>
      <p:sp>
        <p:nvSpPr>
          <p:cNvPr id="5" name="4 Hexágono"/>
          <p:cNvSpPr/>
          <p:nvPr/>
        </p:nvSpPr>
        <p:spPr>
          <a:xfrm>
            <a:off x="2987824" y="2276872"/>
            <a:ext cx="3168352" cy="3096344"/>
          </a:xfrm>
          <a:prstGeom prst="hexagon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2582064" y="1844824"/>
            <a:ext cx="98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1 - 2 - 3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5580112" y="1844824"/>
            <a:ext cx="94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1 - 3 - 2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2583984" y="5517232"/>
            <a:ext cx="97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2 - 3 - 1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5580112" y="5517232"/>
            <a:ext cx="9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3</a:t>
            </a:r>
            <a:r>
              <a:rPr lang="es-MX" dirty="0" smtClean="0"/>
              <a:t> - 2 - 1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1835696" y="364037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</a:t>
            </a:r>
            <a:r>
              <a:rPr lang="es-MX" dirty="0" smtClean="0"/>
              <a:t> - 1 - 3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00192" y="3640378"/>
            <a:ext cx="10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3 - 1 - 2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090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4800" b="1" dirty="0" smtClean="0"/>
              <a:t>Visualizaciones</a:t>
            </a:r>
            <a:endParaRPr lang="es-AR" sz="4800" b="1" dirty="0"/>
          </a:p>
        </p:txBody>
      </p:sp>
      <p:sp>
        <p:nvSpPr>
          <p:cNvPr id="5" name="4 Hexágono"/>
          <p:cNvSpPr/>
          <p:nvPr/>
        </p:nvSpPr>
        <p:spPr>
          <a:xfrm>
            <a:off x="2987824" y="2276872"/>
            <a:ext cx="3168352" cy="3096344"/>
          </a:xfrm>
          <a:prstGeom prst="hexagon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2582064" y="1844824"/>
            <a:ext cx="98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 - N - D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5580112" y="1844824"/>
            <a:ext cx="94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 - D - N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2583984" y="5517232"/>
            <a:ext cx="97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 - D - F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5580112" y="5517232"/>
            <a:ext cx="9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 - N - F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1835696" y="364037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 - F - D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00192" y="3640378"/>
            <a:ext cx="10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 - F - 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4800" b="1" dirty="0" smtClean="0"/>
              <a:t>Visualizaciones</a:t>
            </a:r>
            <a:endParaRPr lang="es-AR" sz="4800" b="1" dirty="0"/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979" y="1700808"/>
            <a:ext cx="5961365" cy="4499337"/>
          </a:xfrm>
        </p:spPr>
      </p:pic>
    </p:spTree>
    <p:extLst>
      <p:ext uri="{BB962C8B-B14F-4D97-AF65-F5344CB8AC3E}">
        <p14:creationId xmlns:p14="http://schemas.microsoft.com/office/powerpoint/2010/main" val="19153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4800" b="1" dirty="0" smtClean="0"/>
              <a:t>Visualizaciones</a:t>
            </a:r>
            <a:endParaRPr lang="es-AR" sz="4800" b="1" dirty="0"/>
          </a:p>
        </p:txBody>
      </p:sp>
      <p:pic>
        <p:nvPicPr>
          <p:cNvPr id="22" name="21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1566"/>
            <a:ext cx="8229600" cy="3303230"/>
          </a:xfrm>
        </p:spPr>
      </p:pic>
      <p:sp>
        <p:nvSpPr>
          <p:cNvPr id="23" name="3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dirty="0">
                <a:solidFill>
                  <a:schemeClr val="bg1"/>
                </a:solidFill>
              </a:rPr>
              <a:t>______ </a:t>
            </a:r>
            <a:r>
              <a:rPr lang="es-MX" sz="2400" dirty="0" smtClean="0"/>
              <a:t>semanas 1 a 442°</a:t>
            </a:r>
          </a:p>
          <a:p>
            <a:pPr marL="0" indent="0" algn="r">
              <a:buFont typeface="Arial" pitchFamily="34" charset="0"/>
              <a:buNone/>
            </a:pPr>
            <a:endParaRPr lang="es-MX" sz="2400" dirty="0" smtClean="0">
              <a:solidFill>
                <a:srgbClr val="FF0000"/>
              </a:solidFill>
            </a:endParaRPr>
          </a:p>
          <a:p>
            <a:pPr marL="0" indent="0" algn="r">
              <a:buFont typeface="Arial" pitchFamily="34" charset="0"/>
              <a:buNone/>
            </a:pPr>
            <a:endParaRPr lang="es-MX" sz="2400" dirty="0">
              <a:solidFill>
                <a:srgbClr val="FF0000"/>
              </a:solidFill>
            </a:endParaRPr>
          </a:p>
          <a:p>
            <a:pPr marL="0" indent="0" algn="r">
              <a:buFont typeface="Arial" pitchFamily="34" charset="0"/>
              <a:buNone/>
            </a:pPr>
            <a:endParaRPr lang="es-MX" sz="2400" dirty="0" smtClean="0">
              <a:solidFill>
                <a:srgbClr val="FF0000"/>
              </a:solidFill>
            </a:endParaRPr>
          </a:p>
          <a:p>
            <a:pPr marL="0" indent="0" algn="r">
              <a:buFont typeface="Arial" pitchFamily="34" charset="0"/>
              <a:buNone/>
            </a:pPr>
            <a:endParaRPr lang="es-MX" sz="2400" dirty="0">
              <a:solidFill>
                <a:srgbClr val="FF0000"/>
              </a:solidFill>
            </a:endParaRPr>
          </a:p>
          <a:p>
            <a:pPr marL="0" indent="0" algn="r">
              <a:buFont typeface="Arial" pitchFamily="34" charset="0"/>
              <a:buNone/>
            </a:pPr>
            <a:endParaRPr lang="es-MX" sz="2400" dirty="0" smtClean="0">
              <a:solidFill>
                <a:srgbClr val="FF0000"/>
              </a:solidFill>
            </a:endParaRPr>
          </a:p>
          <a:p>
            <a:pPr marL="0" indent="0" algn="r">
              <a:buFont typeface="Arial" pitchFamily="34" charset="0"/>
              <a:buNone/>
            </a:pPr>
            <a:endParaRPr lang="es-MX" sz="2400" dirty="0" smtClean="0">
              <a:solidFill>
                <a:srgbClr val="FF0000"/>
              </a:solidFill>
            </a:endParaRPr>
          </a:p>
          <a:p>
            <a:pPr marL="0" indent="0" algn="r">
              <a:buFont typeface="Arial" pitchFamily="34" charset="0"/>
              <a:buNone/>
            </a:pPr>
            <a:endParaRPr lang="es-MX" sz="2400" dirty="0" smtClean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MX" sz="24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es-MX" sz="2400" dirty="0" smtClean="0"/>
              <a:t>semanas 443 a 884°</a:t>
            </a:r>
            <a:r>
              <a:rPr lang="es-MX" sz="2400" dirty="0" smtClean="0">
                <a:solidFill>
                  <a:schemeClr val="bg1"/>
                </a:solidFill>
              </a:rPr>
              <a:t>_____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63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426692"/>
              </p:ext>
            </p:extLst>
          </p:nvPr>
        </p:nvGraphicFramePr>
        <p:xfrm>
          <a:off x="457200" y="1600200"/>
          <a:ext cx="728249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818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Año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Ford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Chevrolet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Dodge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Torino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2021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10°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7°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2020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8°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2°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2019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5°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4°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2018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4°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3°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2017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6°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8°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2°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2016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5°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13°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2015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4°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2014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4°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17°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2013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5°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7°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3°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10°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7°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6°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15°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10°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11°</a:t>
                      </a:r>
                      <a:endParaRPr lang="es-A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es-MX" sz="8000" b="1" dirty="0" smtClean="0"/>
              <a:t>9 </a:t>
            </a:r>
            <a:r>
              <a:rPr lang="es-MX" sz="4800" b="1" dirty="0" smtClean="0"/>
              <a:t>Visualizaciones #2</a:t>
            </a:r>
            <a:endParaRPr lang="es-AR" sz="4800" b="1" dirty="0"/>
          </a:p>
        </p:txBody>
      </p:sp>
    </p:spTree>
    <p:extLst>
      <p:ext uri="{BB962C8B-B14F-4D97-AF65-F5344CB8AC3E}">
        <p14:creationId xmlns:p14="http://schemas.microsoft.com/office/powerpoint/2010/main" val="36179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en-US" dirty="0" smtClean="0"/>
              <a:t>Handicap</a:t>
            </a:r>
          </a:p>
          <a:p>
            <a:endParaRPr lang="es-MX" dirty="0"/>
          </a:p>
          <a:p>
            <a:r>
              <a:rPr lang="en-US" dirty="0" err="1" smtClean="0"/>
              <a:t>Predicción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</a:t>
            </a:r>
            <a:r>
              <a:rPr lang="en-US" dirty="0" err="1" smtClean="0"/>
              <a:t>adelante</a:t>
            </a:r>
            <a:endParaRPr lang="es-MX" dirty="0" smtClean="0"/>
          </a:p>
          <a:p>
            <a:endParaRPr lang="es-MX" dirty="0"/>
          </a:p>
          <a:p>
            <a:r>
              <a:rPr lang="en-US" dirty="0" smtClean="0"/>
              <a:t>Performance rating</a:t>
            </a:r>
            <a:endParaRPr lang="vi-VN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-27384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6000" b="1" dirty="0" smtClean="0"/>
              <a:t>Productos derivados</a:t>
            </a:r>
            <a:endParaRPr lang="es-AR" sz="6000" b="1" dirty="0"/>
          </a:p>
        </p:txBody>
      </p:sp>
    </p:spTree>
    <p:extLst>
      <p:ext uri="{BB962C8B-B14F-4D97-AF65-F5344CB8AC3E}">
        <p14:creationId xmlns:p14="http://schemas.microsoft.com/office/powerpoint/2010/main" val="66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26448</TotalTime>
  <Words>4872</Words>
  <Application>Microsoft Office PowerPoint</Application>
  <PresentationFormat>Presentación en pantalla (4:3)</PresentationFormat>
  <Paragraphs>1604</Paragraphs>
  <Slides>101</Slides>
  <Notes>1</Notes>
  <HiddenSlides>25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101</vt:i4>
      </vt:variant>
    </vt:vector>
  </HeadingPairs>
  <TitlesOfParts>
    <vt:vector size="102" baseType="lpstr">
      <vt:lpstr>Tema de Office</vt:lpstr>
      <vt:lpstr>Sistemas de ranking con aplicaciones a deportes.</vt:lpstr>
      <vt:lpstr>🔍 Índice</vt:lpstr>
      <vt:lpstr>Introducción</vt:lpstr>
      <vt:lpstr>Introducción</vt:lpstr>
      <vt:lpstr>El corazón del problema</vt:lpstr>
      <vt:lpstr>El enfoque de las ciencias</vt:lpstr>
      <vt:lpstr>Presentación de PowerPoint</vt:lpstr>
      <vt:lpstr>El enfoque de las ciencias</vt:lpstr>
      <vt:lpstr>El enfoque de las ciencias</vt:lpstr>
      <vt:lpstr>El enfoque de las ciencias</vt:lpstr>
      <vt:lpstr>3 Primer ejemplo: MVR</vt:lpstr>
      <vt:lpstr>MVR Minimum Violations Ranking</vt:lpstr>
      <vt:lpstr>MVR Minimum Violations Ranking</vt:lpstr>
      <vt:lpstr>MVR Minimum Violations Ranking</vt:lpstr>
      <vt:lpstr>MVR Minimum Violations Ranking</vt:lpstr>
      <vt:lpstr>MVR Minimum Violations Ranking</vt:lpstr>
      <vt:lpstr>MVR Minimum Violations Ranking</vt:lpstr>
      <vt:lpstr>MVR Minimum Violations Ranking</vt:lpstr>
      <vt:lpstr>MVR Minimum Violations Ranking</vt:lpstr>
      <vt:lpstr>MVR Minimum Violations Ranking</vt:lpstr>
      <vt:lpstr>MVR Minimum Violations Ranking</vt:lpstr>
      <vt:lpstr>MVR Minimum Violations Ranking</vt:lpstr>
      <vt:lpstr>MVR Minimum Violations Ranking</vt:lpstr>
      <vt:lpstr>MVR Minimum Violations Ranking</vt:lpstr>
      <vt:lpstr>MVR Minimum Violations Ranking</vt:lpstr>
      <vt:lpstr>MVR Minimum Violations Ranking</vt:lpstr>
      <vt:lpstr>MVR Minimum Violations Ranking</vt:lpstr>
      <vt:lpstr>MVR Minimum Violations Ranking</vt:lpstr>
      <vt:lpstr>MVR Minimum Violations Ranking</vt:lpstr>
      <vt:lpstr>MVR Minimum Violations Ranking</vt:lpstr>
      <vt:lpstr>El enfoque de las ciencias</vt:lpstr>
      <vt:lpstr>El enfoque de las ciencias</vt:lpstr>
      <vt:lpstr>4 Otro ejemplo, otra fuente</vt:lpstr>
      <vt:lpstr>4 Otro ejemplo, otra fuente</vt:lpstr>
      <vt:lpstr>Un método markoviano</vt:lpstr>
      <vt:lpstr>Un método markoviano</vt:lpstr>
      <vt:lpstr>Un método markoviano</vt:lpstr>
      <vt:lpstr>Un método markoviano</vt:lpstr>
      <vt:lpstr>Un método markoviano</vt:lpstr>
      <vt:lpstr>Un método markoviano</vt:lpstr>
      <vt:lpstr>Un método markoviano</vt:lpstr>
      <vt:lpstr>Un método markoviano</vt:lpstr>
      <vt:lpstr>Un método markoviano</vt:lpstr>
      <vt:lpstr>Un método markoviano</vt:lpstr>
      <vt:lpstr>Un método markoviano</vt:lpstr>
      <vt:lpstr>Un método markoviano</vt:lpstr>
      <vt:lpstr>Un método markoviano</vt:lpstr>
      <vt:lpstr>Un método markoviano</vt:lpstr>
      <vt:lpstr>Un método markoviano</vt:lpstr>
      <vt:lpstr>Un método markoviano</vt:lpstr>
      <vt:lpstr>Un método markoviano</vt:lpstr>
      <vt:lpstr>Un método markoviano</vt:lpstr>
      <vt:lpstr>Un método markoviano</vt:lpstr>
      <vt:lpstr>4 Otro ejemplo, otra fuente</vt:lpstr>
      <vt:lpstr>4 Otro ejemplo, otra fuente</vt:lpstr>
      <vt:lpstr>4 Otro ejemplo, otra fuente</vt:lpstr>
      <vt:lpstr>El enfoque de las ciencias</vt:lpstr>
      <vt:lpstr>El enfoque de las ciencias</vt:lpstr>
      <vt:lpstr>Rankings del Álg. Lineal</vt:lpstr>
      <vt:lpstr>Los rankings espectrales</vt:lpstr>
      <vt:lpstr>Presentación de PowerPoint</vt:lpstr>
      <vt:lpstr>El enfoque de las ciencias</vt:lpstr>
      <vt:lpstr>El enfoque de las ciencias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8 Ensambles de rankings</vt:lpstr>
      <vt:lpstr>8 Ensambles de rankings</vt:lpstr>
      <vt:lpstr>8 Ensambles de rankings</vt:lpstr>
      <vt:lpstr>8 Ensambles de rankings</vt:lpstr>
      <vt:lpstr>8 Ensambles de rankings</vt:lpstr>
      <vt:lpstr>8 Ensambles de rankings</vt:lpstr>
      <vt:lpstr>8 Ensambles de rankings</vt:lpstr>
      <vt:lpstr>8 Ensambles de rankings</vt:lpstr>
      <vt:lpstr>8 Ensambles de rankings</vt:lpstr>
      <vt:lpstr>8 Ensambles de rankings</vt:lpstr>
      <vt:lpstr>8 Ensambles de rankings</vt:lpstr>
      <vt:lpstr>8 Ensambles de rankings</vt:lpstr>
      <vt:lpstr>9 Visualizaciones</vt:lpstr>
      <vt:lpstr>Visualizaciones</vt:lpstr>
      <vt:lpstr>Visualizaciones</vt:lpstr>
      <vt:lpstr>Visualizaciones</vt:lpstr>
      <vt:lpstr>Visualizaciones</vt:lpstr>
      <vt:lpstr>Visualizaciones</vt:lpstr>
      <vt:lpstr>Visualizaciones</vt:lpstr>
      <vt:lpstr>Visualizaciones</vt:lpstr>
      <vt:lpstr>Visualizaciones</vt:lpstr>
      <vt:lpstr>Visualizaciones</vt:lpstr>
      <vt:lpstr>Visualizaciones</vt:lpstr>
      <vt:lpstr>Visualizaciones</vt:lpstr>
      <vt:lpstr>9 Visualizaciones #2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Esqueleto de Tesis de Mislej</dc:title>
  <dc:creator>Adm</dc:creator>
  <cp:lastModifiedBy>Adm</cp:lastModifiedBy>
  <cp:revision>286</cp:revision>
  <dcterms:created xsi:type="dcterms:W3CDTF">2022-06-21T21:02:56Z</dcterms:created>
  <dcterms:modified xsi:type="dcterms:W3CDTF">2022-12-22T17:41:13Z</dcterms:modified>
</cp:coreProperties>
</file>